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74" r:id="rId6"/>
  </p:sldMasterIdLst>
  <p:notesMasterIdLst>
    <p:notesMasterId r:id="rId41"/>
  </p:notesMasterIdLst>
  <p:sldIdLst>
    <p:sldId id="256" r:id="rId7"/>
    <p:sldId id="259" r:id="rId8"/>
    <p:sldId id="2147470746" r:id="rId9"/>
    <p:sldId id="262" r:id="rId10"/>
    <p:sldId id="2147470833" r:id="rId11"/>
    <p:sldId id="2147470847" r:id="rId12"/>
    <p:sldId id="2147470843" r:id="rId13"/>
    <p:sldId id="2147470848" r:id="rId14"/>
    <p:sldId id="2147470866" r:id="rId15"/>
    <p:sldId id="2147470849" r:id="rId16"/>
    <p:sldId id="2147470850" r:id="rId17"/>
    <p:sldId id="2147470851" r:id="rId18"/>
    <p:sldId id="2147470852" r:id="rId19"/>
    <p:sldId id="2147470853" r:id="rId20"/>
    <p:sldId id="2147470854" r:id="rId21"/>
    <p:sldId id="2147470855" r:id="rId22"/>
    <p:sldId id="2147470858" r:id="rId23"/>
    <p:sldId id="2147470856" r:id="rId24"/>
    <p:sldId id="2147470859" r:id="rId25"/>
    <p:sldId id="2147470861" r:id="rId26"/>
    <p:sldId id="2147470860" r:id="rId27"/>
    <p:sldId id="2147470862" r:id="rId28"/>
    <p:sldId id="2147470863" r:id="rId29"/>
    <p:sldId id="2147470864" r:id="rId30"/>
    <p:sldId id="2147470865" r:id="rId31"/>
    <p:sldId id="2147470867" r:id="rId32"/>
    <p:sldId id="2147470868" r:id="rId33"/>
    <p:sldId id="2147470869" r:id="rId34"/>
    <p:sldId id="2147470870" r:id="rId35"/>
    <p:sldId id="2147470871" r:id="rId36"/>
    <p:sldId id="2147470873" r:id="rId37"/>
    <p:sldId id="2147470874" r:id="rId38"/>
    <p:sldId id="284" r:id="rId39"/>
    <p:sldId id="214748304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42263B-7229-252B-6E86-C0D56A62E2D2}" name="Deborah Sateler" initials="DS" userId="S::deborah.sateler@dcorpsystems.ca::c0b01bbb-4106-4cdb-a191-a45b3f47a4ad" providerId="AD"/>
  <p188:author id="{CB53DC3D-2CC9-6C7E-6C6B-3A4593C775FD}" name="Erin Wynands" initials="EW" userId="25424e225b87dd95" providerId="Windows Live"/>
  <p188:author id="{9EB03356-0876-6DCC-2BEF-5FC262C90159}" name="Laura Zehr" initials="LZ" userId="S::lzehr01@uoguelph.ca::3220a1e1-35b9-4c8e-a626-ff6484a1c3d7" providerId="AD"/>
  <p188:author id="{0BD52FA0-4EDF-65A5-F205-120830885AF6}" name="Steven Roche" initials="SR" userId="72c322553ab9363a" providerId="Windows Live"/>
  <p188:author id="{0A5F38A7-8B54-C2D0-5CCB-74355626614B}" name="Laura Zehr" initials="LZ" userId="94c3d19e82cad8ea" providerId="Windows Live"/>
  <p188:author id="{AE2475D4-8522-DB5E-AAD7-3798B6B588AD}" name="Lisa McClintock" initials="LM" userId="S::lisa.mcclintock@dairy.org::76cba950-1504-44d9-8cde-bff905d959e5" providerId="AD"/>
  <p188:author id="{AC6E6CDD-69F0-9F5B-200B-1573DB74BE44}" name="Stephanie Masiello Schuette" initials="SM" userId="S::Stephanie.MasielloSchuette@dairy.org::582a263f-4f3e-43c8-8fdb-d548c9567d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3DF"/>
    <a:srgbClr val="162462"/>
    <a:srgbClr val="FFFFFF"/>
    <a:srgbClr val="4A66AC"/>
    <a:srgbClr val="FBFBFB"/>
    <a:srgbClr val="15235F"/>
    <a:srgbClr val="F2F2F2"/>
    <a:srgbClr val="000000"/>
    <a:srgbClr val="FFCCFF"/>
    <a:srgbClr val="4672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D80E8-01FF-439E-A0E1-EE552FDBE7FC}" v="5" dt="2025-05-01T19:22:35.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3584" autoAdjust="0"/>
  </p:normalViewPr>
  <p:slideViewPr>
    <p:cSldViewPr snapToGrid="0">
      <p:cViewPr varScale="1">
        <p:scale>
          <a:sx n="125" d="100"/>
          <a:sy n="125" d="100"/>
        </p:scale>
        <p:origin x="693" y="62"/>
      </p:cViewPr>
      <p:guideLst/>
    </p:cSldViewPr>
  </p:slideViewPr>
  <p:outlineViewPr>
    <p:cViewPr>
      <p:scale>
        <a:sx n="33" d="100"/>
        <a:sy n="33" d="100"/>
      </p:scale>
      <p:origin x="0" y="-2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dgett Hilshey" userId="2969e21e-2e49-46c7-94bf-a5f170c90380" providerId="ADAL" clId="{1CED80E8-01FF-439E-A0E1-EE552FDBE7FC}"/>
    <pc:docChg chg="undo custSel addSld delSld modSld">
      <pc:chgData name="Bridgett Hilshey" userId="2969e21e-2e49-46c7-94bf-a5f170c90380" providerId="ADAL" clId="{1CED80E8-01FF-439E-A0E1-EE552FDBE7FC}" dt="2025-05-01T19:22:54.686" v="156" actId="47"/>
      <pc:docMkLst>
        <pc:docMk/>
      </pc:docMkLst>
      <pc:sldChg chg="del">
        <pc:chgData name="Bridgett Hilshey" userId="2969e21e-2e49-46c7-94bf-a5f170c90380" providerId="ADAL" clId="{1CED80E8-01FF-439E-A0E1-EE552FDBE7FC}" dt="2025-04-02T16:55:34.474" v="0" actId="47"/>
        <pc:sldMkLst>
          <pc:docMk/>
          <pc:sldMk cId="3026866808" sldId="258"/>
        </pc:sldMkLst>
      </pc:sldChg>
      <pc:sldChg chg="modSp mod">
        <pc:chgData name="Bridgett Hilshey" userId="2969e21e-2e49-46c7-94bf-a5f170c90380" providerId="ADAL" clId="{1CED80E8-01FF-439E-A0E1-EE552FDBE7FC}" dt="2025-04-02T16:56:05.752" v="48" actId="113"/>
        <pc:sldMkLst>
          <pc:docMk/>
          <pc:sldMk cId="2895218131" sldId="259"/>
        </pc:sldMkLst>
        <pc:spChg chg="mod">
          <ac:chgData name="Bridgett Hilshey" userId="2969e21e-2e49-46c7-94bf-a5f170c90380" providerId="ADAL" clId="{1CED80E8-01FF-439E-A0E1-EE552FDBE7FC}" dt="2025-04-02T16:56:05.752" v="48" actId="113"/>
          <ac:spMkLst>
            <pc:docMk/>
            <pc:sldMk cId="2895218131" sldId="259"/>
            <ac:spMk id="3" creationId="{72CF424D-21DE-8504-87AD-AF512288B4B4}"/>
          </ac:spMkLst>
        </pc:spChg>
      </pc:sldChg>
      <pc:sldChg chg="modSp mod">
        <pc:chgData name="Bridgett Hilshey" userId="2969e21e-2e49-46c7-94bf-a5f170c90380" providerId="ADAL" clId="{1CED80E8-01FF-439E-A0E1-EE552FDBE7FC}" dt="2025-04-02T16:56:41.587" v="49" actId="207"/>
        <pc:sldMkLst>
          <pc:docMk/>
          <pc:sldMk cId="3930986573" sldId="2147470847"/>
        </pc:sldMkLst>
        <pc:spChg chg="mod">
          <ac:chgData name="Bridgett Hilshey" userId="2969e21e-2e49-46c7-94bf-a5f170c90380" providerId="ADAL" clId="{1CED80E8-01FF-439E-A0E1-EE552FDBE7FC}" dt="2025-04-02T16:56:41.587" v="49" actId="207"/>
          <ac:spMkLst>
            <pc:docMk/>
            <pc:sldMk cId="3930986573" sldId="2147470847"/>
            <ac:spMk id="15" creationId="{3F5C87B4-BD9C-8666-4384-A9E2A8879A67}"/>
          </ac:spMkLst>
        </pc:spChg>
      </pc:sldChg>
      <pc:sldChg chg="modSp mod">
        <pc:chgData name="Bridgett Hilshey" userId="2969e21e-2e49-46c7-94bf-a5f170c90380" providerId="ADAL" clId="{1CED80E8-01FF-439E-A0E1-EE552FDBE7FC}" dt="2025-04-29T20:00:18.974" v="50" actId="1076"/>
        <pc:sldMkLst>
          <pc:docMk/>
          <pc:sldMk cId="875926184" sldId="2147470849"/>
        </pc:sldMkLst>
        <pc:spChg chg="mod">
          <ac:chgData name="Bridgett Hilshey" userId="2969e21e-2e49-46c7-94bf-a5f170c90380" providerId="ADAL" clId="{1CED80E8-01FF-439E-A0E1-EE552FDBE7FC}" dt="2025-04-29T20:00:18.974" v="50" actId="1076"/>
          <ac:spMkLst>
            <pc:docMk/>
            <pc:sldMk cId="875926184" sldId="2147470849"/>
            <ac:spMk id="5" creationId="{82CF7010-61AD-244F-5479-4D9BDE9F1DDA}"/>
          </ac:spMkLst>
        </pc:spChg>
      </pc:sldChg>
      <pc:sldChg chg="modSp mod">
        <pc:chgData name="Bridgett Hilshey" userId="2969e21e-2e49-46c7-94bf-a5f170c90380" providerId="ADAL" clId="{1CED80E8-01FF-439E-A0E1-EE552FDBE7FC}" dt="2025-04-30T14:08:20.443" v="52" actId="1076"/>
        <pc:sldMkLst>
          <pc:docMk/>
          <pc:sldMk cId="4095389093" sldId="2147470853"/>
        </pc:sldMkLst>
        <pc:spChg chg="mod">
          <ac:chgData name="Bridgett Hilshey" userId="2969e21e-2e49-46c7-94bf-a5f170c90380" providerId="ADAL" clId="{1CED80E8-01FF-439E-A0E1-EE552FDBE7FC}" dt="2025-04-30T14:08:20.443" v="52" actId="1076"/>
          <ac:spMkLst>
            <pc:docMk/>
            <pc:sldMk cId="4095389093" sldId="2147470853"/>
            <ac:spMk id="10" creationId="{36CF27EF-DC0B-7712-E084-787A1D7355CF}"/>
          </ac:spMkLst>
        </pc:spChg>
      </pc:sldChg>
      <pc:sldChg chg="modSp mod">
        <pc:chgData name="Bridgett Hilshey" userId="2969e21e-2e49-46c7-94bf-a5f170c90380" providerId="ADAL" clId="{1CED80E8-01FF-439E-A0E1-EE552FDBE7FC}" dt="2025-04-30T16:14:46.479" v="53"/>
        <pc:sldMkLst>
          <pc:docMk/>
          <pc:sldMk cId="1758045235" sldId="2147470860"/>
        </pc:sldMkLst>
        <pc:spChg chg="mod">
          <ac:chgData name="Bridgett Hilshey" userId="2969e21e-2e49-46c7-94bf-a5f170c90380" providerId="ADAL" clId="{1CED80E8-01FF-439E-A0E1-EE552FDBE7FC}" dt="2025-04-30T16:14:46.479" v="53"/>
          <ac:spMkLst>
            <pc:docMk/>
            <pc:sldMk cId="1758045235" sldId="2147470860"/>
            <ac:spMk id="17" creationId="{26757EC9-5ED5-5A96-12B8-9A0EFF0A1FBE}"/>
          </ac:spMkLst>
        </pc:spChg>
      </pc:sldChg>
      <pc:sldChg chg="modSp mod">
        <pc:chgData name="Bridgett Hilshey" userId="2969e21e-2e49-46c7-94bf-a5f170c90380" providerId="ADAL" clId="{1CED80E8-01FF-439E-A0E1-EE552FDBE7FC}" dt="2025-04-30T16:41:48.828" v="54" actId="1076"/>
        <pc:sldMkLst>
          <pc:docMk/>
          <pc:sldMk cId="3693162465" sldId="2147470869"/>
        </pc:sldMkLst>
        <pc:picChg chg="mod">
          <ac:chgData name="Bridgett Hilshey" userId="2969e21e-2e49-46c7-94bf-a5f170c90380" providerId="ADAL" clId="{1CED80E8-01FF-439E-A0E1-EE552FDBE7FC}" dt="2025-04-30T16:41:48.828" v="54" actId="1076"/>
          <ac:picMkLst>
            <pc:docMk/>
            <pc:sldMk cId="3693162465" sldId="2147470869"/>
            <ac:picMk id="25" creationId="{460F198A-116B-78BE-6750-5BAEF04A3955}"/>
          </ac:picMkLst>
        </pc:picChg>
      </pc:sldChg>
      <pc:sldChg chg="modSp mod">
        <pc:chgData name="Bridgett Hilshey" userId="2969e21e-2e49-46c7-94bf-a5f170c90380" providerId="ADAL" clId="{1CED80E8-01FF-439E-A0E1-EE552FDBE7FC}" dt="2025-04-30T16:42:21.664" v="55" actId="1076"/>
        <pc:sldMkLst>
          <pc:docMk/>
          <pc:sldMk cId="4138286128" sldId="2147470870"/>
        </pc:sldMkLst>
        <pc:spChg chg="mod">
          <ac:chgData name="Bridgett Hilshey" userId="2969e21e-2e49-46c7-94bf-a5f170c90380" providerId="ADAL" clId="{1CED80E8-01FF-439E-A0E1-EE552FDBE7FC}" dt="2025-04-30T16:42:21.664" v="55" actId="1076"/>
          <ac:spMkLst>
            <pc:docMk/>
            <pc:sldMk cId="4138286128" sldId="2147470870"/>
            <ac:spMk id="7" creationId="{8711E4CA-D05C-8AE6-AAED-E3D793A70CF7}"/>
          </ac:spMkLst>
        </pc:spChg>
      </pc:sldChg>
      <pc:sldChg chg="delSp new del mod">
        <pc:chgData name="Bridgett Hilshey" userId="2969e21e-2e49-46c7-94bf-a5f170c90380" providerId="ADAL" clId="{1CED80E8-01FF-439E-A0E1-EE552FDBE7FC}" dt="2025-05-01T19:21:52.619" v="77" actId="47"/>
        <pc:sldMkLst>
          <pc:docMk/>
          <pc:sldMk cId="3454621456" sldId="2147470875"/>
        </pc:sldMkLst>
        <pc:spChg chg="del">
          <ac:chgData name="Bridgett Hilshey" userId="2969e21e-2e49-46c7-94bf-a5f170c90380" providerId="ADAL" clId="{1CED80E8-01FF-439E-A0E1-EE552FDBE7FC}" dt="2025-05-01T19:20:46.602" v="59" actId="478"/>
          <ac:spMkLst>
            <pc:docMk/>
            <pc:sldMk cId="3454621456" sldId="2147470875"/>
            <ac:spMk id="2" creationId="{207EBFFC-9B59-4BF5-781A-74157BDB6F10}"/>
          </ac:spMkLst>
        </pc:spChg>
        <pc:spChg chg="del">
          <ac:chgData name="Bridgett Hilshey" userId="2969e21e-2e49-46c7-94bf-a5f170c90380" providerId="ADAL" clId="{1CED80E8-01FF-439E-A0E1-EE552FDBE7FC}" dt="2025-05-01T19:20:46.602" v="59" actId="478"/>
          <ac:spMkLst>
            <pc:docMk/>
            <pc:sldMk cId="3454621456" sldId="2147470875"/>
            <ac:spMk id="3" creationId="{E9D25BB7-2C89-97C5-493A-C9BBEC9B660B}"/>
          </ac:spMkLst>
        </pc:spChg>
      </pc:sldChg>
      <pc:sldChg chg="add del">
        <pc:chgData name="Bridgett Hilshey" userId="2969e21e-2e49-46c7-94bf-a5f170c90380" providerId="ADAL" clId="{1CED80E8-01FF-439E-A0E1-EE552FDBE7FC}" dt="2025-05-01T19:22:54.686" v="156" actId="47"/>
        <pc:sldMkLst>
          <pc:docMk/>
          <pc:sldMk cId="1578893610" sldId="2147470876"/>
        </pc:sldMkLst>
      </pc:sldChg>
      <pc:sldChg chg="delSp modSp add del">
        <pc:chgData name="Bridgett Hilshey" userId="2969e21e-2e49-46c7-94bf-a5f170c90380" providerId="ADAL" clId="{1CED80E8-01FF-439E-A0E1-EE552FDBE7FC}" dt="2025-05-01T19:22:53.349" v="155" actId="47"/>
        <pc:sldMkLst>
          <pc:docMk/>
          <pc:sldMk cId="3935980012" sldId="2147483048"/>
        </pc:sldMkLst>
        <pc:spChg chg="mod topLvl">
          <ac:chgData name="Bridgett Hilshey" userId="2969e21e-2e49-46c7-94bf-a5f170c90380" providerId="ADAL" clId="{1CED80E8-01FF-439E-A0E1-EE552FDBE7FC}" dt="2025-05-01T19:21:17.719" v="67" actId="165"/>
          <ac:spMkLst>
            <pc:docMk/>
            <pc:sldMk cId="3935980012" sldId="2147483048"/>
            <ac:spMk id="49" creationId="{3FC089F6-A347-7858-2B0B-E979455D2E35}"/>
          </ac:spMkLst>
        </pc:spChg>
        <pc:spChg chg="mod topLvl">
          <ac:chgData name="Bridgett Hilshey" userId="2969e21e-2e49-46c7-94bf-a5f170c90380" providerId="ADAL" clId="{1CED80E8-01FF-439E-A0E1-EE552FDBE7FC}" dt="2025-05-01T19:21:17.719" v="67" actId="165"/>
          <ac:spMkLst>
            <pc:docMk/>
            <pc:sldMk cId="3935980012" sldId="2147483048"/>
            <ac:spMk id="50" creationId="{B10F524B-1EE0-786B-0274-512C09FAE3D2}"/>
          </ac:spMkLst>
        </pc:spChg>
        <pc:spChg chg="mod topLvl">
          <ac:chgData name="Bridgett Hilshey" userId="2969e21e-2e49-46c7-94bf-a5f170c90380" providerId="ADAL" clId="{1CED80E8-01FF-439E-A0E1-EE552FDBE7FC}" dt="2025-05-01T19:21:17.719" v="67" actId="165"/>
          <ac:spMkLst>
            <pc:docMk/>
            <pc:sldMk cId="3935980012" sldId="2147483048"/>
            <ac:spMk id="51" creationId="{12DD9297-DF94-21E4-8D8C-6D461010FC9C}"/>
          </ac:spMkLst>
        </pc:spChg>
        <pc:spChg chg="mod">
          <ac:chgData name="Bridgett Hilshey" userId="2969e21e-2e49-46c7-94bf-a5f170c90380" providerId="ADAL" clId="{1CED80E8-01FF-439E-A0E1-EE552FDBE7FC}" dt="2025-05-01T19:21:17.719" v="67" actId="165"/>
          <ac:spMkLst>
            <pc:docMk/>
            <pc:sldMk cId="3935980012" sldId="2147483048"/>
            <ac:spMk id="55" creationId="{E405A494-A0DB-857F-D37A-D6CDA98B8739}"/>
          </ac:spMkLst>
        </pc:spChg>
        <pc:spChg chg="mod">
          <ac:chgData name="Bridgett Hilshey" userId="2969e21e-2e49-46c7-94bf-a5f170c90380" providerId="ADAL" clId="{1CED80E8-01FF-439E-A0E1-EE552FDBE7FC}" dt="2025-05-01T19:21:17.719" v="67" actId="165"/>
          <ac:spMkLst>
            <pc:docMk/>
            <pc:sldMk cId="3935980012" sldId="2147483048"/>
            <ac:spMk id="56" creationId="{DCACB520-47E8-62F5-FDFE-A0AD801B56F8}"/>
          </ac:spMkLst>
        </pc:spChg>
        <pc:spChg chg="mod">
          <ac:chgData name="Bridgett Hilshey" userId="2969e21e-2e49-46c7-94bf-a5f170c90380" providerId="ADAL" clId="{1CED80E8-01FF-439E-A0E1-EE552FDBE7FC}" dt="2025-05-01T19:21:17.719" v="67" actId="165"/>
          <ac:spMkLst>
            <pc:docMk/>
            <pc:sldMk cId="3935980012" sldId="2147483048"/>
            <ac:spMk id="58" creationId="{9205D9BE-84FA-E8B5-36DF-DB8B8E74A39A}"/>
          </ac:spMkLst>
        </pc:spChg>
        <pc:spChg chg="mod topLvl">
          <ac:chgData name="Bridgett Hilshey" userId="2969e21e-2e49-46c7-94bf-a5f170c90380" providerId="ADAL" clId="{1CED80E8-01FF-439E-A0E1-EE552FDBE7FC}" dt="2025-05-01T19:21:17.719" v="67" actId="165"/>
          <ac:spMkLst>
            <pc:docMk/>
            <pc:sldMk cId="3935980012" sldId="2147483048"/>
            <ac:spMk id="59" creationId="{953F095E-D0F0-DDE9-44DD-85816A4460AD}"/>
          </ac:spMkLst>
        </pc:spChg>
        <pc:spChg chg="mod topLvl">
          <ac:chgData name="Bridgett Hilshey" userId="2969e21e-2e49-46c7-94bf-a5f170c90380" providerId="ADAL" clId="{1CED80E8-01FF-439E-A0E1-EE552FDBE7FC}" dt="2025-05-01T19:21:17.719" v="67" actId="165"/>
          <ac:spMkLst>
            <pc:docMk/>
            <pc:sldMk cId="3935980012" sldId="2147483048"/>
            <ac:spMk id="61" creationId="{7B465D0E-6934-6B4D-C2D3-B06D73BF8974}"/>
          </ac:spMkLst>
        </pc:spChg>
        <pc:spChg chg="mod topLvl">
          <ac:chgData name="Bridgett Hilshey" userId="2969e21e-2e49-46c7-94bf-a5f170c90380" providerId="ADAL" clId="{1CED80E8-01FF-439E-A0E1-EE552FDBE7FC}" dt="2025-05-01T19:21:17.719" v="67" actId="165"/>
          <ac:spMkLst>
            <pc:docMk/>
            <pc:sldMk cId="3935980012" sldId="2147483048"/>
            <ac:spMk id="62" creationId="{2F4DE624-23FC-779A-C880-6C517FDB0631}"/>
          </ac:spMkLst>
        </pc:spChg>
        <pc:spChg chg="mod topLvl">
          <ac:chgData name="Bridgett Hilshey" userId="2969e21e-2e49-46c7-94bf-a5f170c90380" providerId="ADAL" clId="{1CED80E8-01FF-439E-A0E1-EE552FDBE7FC}" dt="2025-05-01T19:21:17.719" v="67" actId="165"/>
          <ac:spMkLst>
            <pc:docMk/>
            <pc:sldMk cId="3935980012" sldId="2147483048"/>
            <ac:spMk id="64" creationId="{5FD19C2C-27B8-A793-53D4-D1EC5BE463A6}"/>
          </ac:spMkLst>
        </pc:spChg>
      </pc:sldChg>
      <pc:sldChg chg="addSp delSp modSp add mod">
        <pc:chgData name="Bridgett Hilshey" userId="2969e21e-2e49-46c7-94bf-a5f170c90380" providerId="ADAL" clId="{1CED80E8-01FF-439E-A0E1-EE552FDBE7FC}" dt="2025-05-01T19:22:50.518" v="154" actId="1076"/>
        <pc:sldMkLst>
          <pc:docMk/>
          <pc:sldMk cId="2525251780" sldId="2147483049"/>
        </pc:sldMkLst>
        <pc:spChg chg="add del mod">
          <ac:chgData name="Bridgett Hilshey" userId="2969e21e-2e49-46c7-94bf-a5f170c90380" providerId="ADAL" clId="{1CED80E8-01FF-439E-A0E1-EE552FDBE7FC}" dt="2025-05-01T19:21:33.451" v="72" actId="478"/>
          <ac:spMkLst>
            <pc:docMk/>
            <pc:sldMk cId="2525251780" sldId="2147483049"/>
            <ac:spMk id="3" creationId="{ADEFB64F-135D-1440-4EA0-11CED04F18F5}"/>
          </ac:spMkLst>
        </pc:spChg>
        <pc:spChg chg="mod">
          <ac:chgData name="Bridgett Hilshey" userId="2969e21e-2e49-46c7-94bf-a5f170c90380" providerId="ADAL" clId="{1CED80E8-01FF-439E-A0E1-EE552FDBE7FC}" dt="2025-05-01T19:21:21.568" v="68"/>
          <ac:spMkLst>
            <pc:docMk/>
            <pc:sldMk cId="2525251780" sldId="2147483049"/>
            <ac:spMk id="8" creationId="{EE510FF5-9E4C-01AF-4DB4-FE66E521E038}"/>
          </ac:spMkLst>
        </pc:spChg>
        <pc:spChg chg="mod">
          <ac:chgData name="Bridgett Hilshey" userId="2969e21e-2e49-46c7-94bf-a5f170c90380" providerId="ADAL" clId="{1CED80E8-01FF-439E-A0E1-EE552FDBE7FC}" dt="2025-05-01T19:21:21.568" v="68"/>
          <ac:spMkLst>
            <pc:docMk/>
            <pc:sldMk cId="2525251780" sldId="2147483049"/>
            <ac:spMk id="9" creationId="{08A05BF3-C9D7-A707-F45F-147DE66C23FD}"/>
          </ac:spMkLst>
        </pc:spChg>
        <pc:spChg chg="mod">
          <ac:chgData name="Bridgett Hilshey" userId="2969e21e-2e49-46c7-94bf-a5f170c90380" providerId="ADAL" clId="{1CED80E8-01FF-439E-A0E1-EE552FDBE7FC}" dt="2025-05-01T19:21:21.568" v="68"/>
          <ac:spMkLst>
            <pc:docMk/>
            <pc:sldMk cId="2525251780" sldId="2147483049"/>
            <ac:spMk id="13" creationId="{56DE87AF-0314-37CA-78C9-1397DA2D8E17}"/>
          </ac:spMkLst>
        </pc:spChg>
        <pc:spChg chg="add mod">
          <ac:chgData name="Bridgett Hilshey" userId="2969e21e-2e49-46c7-94bf-a5f170c90380" providerId="ADAL" clId="{1CED80E8-01FF-439E-A0E1-EE552FDBE7FC}" dt="2025-05-01T19:22:49.155" v="153" actId="1076"/>
          <ac:spMkLst>
            <pc:docMk/>
            <pc:sldMk cId="2525251780" sldId="2147483049"/>
            <ac:spMk id="14" creationId="{F9E1543C-A7FC-EF3A-A856-6CBE77969C9C}"/>
          </ac:spMkLst>
        </pc:spChg>
        <pc:grpChg chg="add mod">
          <ac:chgData name="Bridgett Hilshey" userId="2969e21e-2e49-46c7-94bf-a5f170c90380" providerId="ADAL" clId="{1CED80E8-01FF-439E-A0E1-EE552FDBE7FC}" dt="2025-05-01T19:22:50.518" v="154" actId="1076"/>
          <ac:grpSpMkLst>
            <pc:docMk/>
            <pc:sldMk cId="2525251780" sldId="2147483049"/>
            <ac:grpSpMk id="2" creationId="{DCDA956F-8A6B-4136-684A-09A2679581BC}"/>
          </ac:grpSpMkLst>
        </pc:grpChg>
        <pc:grpChg chg="mod">
          <ac:chgData name="Bridgett Hilshey" userId="2969e21e-2e49-46c7-94bf-a5f170c90380" providerId="ADAL" clId="{1CED80E8-01FF-439E-A0E1-EE552FDBE7FC}" dt="2025-05-01T19:20:55.808" v="60" actId="164"/>
          <ac:grpSpMkLst>
            <pc:docMk/>
            <pc:sldMk cId="2525251780" sldId="2147483049"/>
            <ac:grpSpMk id="4" creationId="{0C5930BF-2985-91A4-DF72-5E4D8B3A168F}"/>
          </ac:grpSpMkLst>
        </pc:grpChg>
        <pc:grpChg chg="add del mod">
          <ac:chgData name="Bridgett Hilshey" userId="2969e21e-2e49-46c7-94bf-a5f170c90380" providerId="ADAL" clId="{1CED80E8-01FF-439E-A0E1-EE552FDBE7FC}" dt="2025-05-01T19:21:37.761" v="73" actId="478"/>
          <ac:grpSpMkLst>
            <pc:docMk/>
            <pc:sldMk cId="2525251780" sldId="2147483049"/>
            <ac:grpSpMk id="7" creationId="{8F9B61CE-0B2C-360D-8621-4B7CE3E3A58E}"/>
          </ac:grpSpMkLst>
        </pc:grpChg>
        <pc:picChg chg="mod">
          <ac:chgData name="Bridgett Hilshey" userId="2969e21e-2e49-46c7-94bf-a5f170c90380" providerId="ADAL" clId="{1CED80E8-01FF-439E-A0E1-EE552FDBE7FC}" dt="2025-05-01T19:20:55.808" v="60" actId="164"/>
          <ac:picMkLst>
            <pc:docMk/>
            <pc:sldMk cId="2525251780" sldId="2147483049"/>
            <ac:picMk id="10" creationId="{69680040-2EBC-E407-1BFF-61E72794E8C5}"/>
          </ac:picMkLst>
        </pc:picChg>
        <pc:picChg chg="mod">
          <ac:chgData name="Bridgett Hilshey" userId="2969e21e-2e49-46c7-94bf-a5f170c90380" providerId="ADAL" clId="{1CED80E8-01FF-439E-A0E1-EE552FDBE7FC}" dt="2025-05-01T19:20:55.808" v="60" actId="164"/>
          <ac:picMkLst>
            <pc:docMk/>
            <pc:sldMk cId="2525251780" sldId="2147483049"/>
            <ac:picMk id="11" creationId="{D94A93E0-1FBD-6C12-7C31-9DED9101BAD9}"/>
          </ac:picMkLst>
        </pc:picChg>
        <pc:picChg chg="mod">
          <ac:chgData name="Bridgett Hilshey" userId="2969e21e-2e49-46c7-94bf-a5f170c90380" providerId="ADAL" clId="{1CED80E8-01FF-439E-A0E1-EE552FDBE7FC}" dt="2025-05-01T19:21:21.568" v="68"/>
          <ac:picMkLst>
            <pc:docMk/>
            <pc:sldMk cId="2525251780" sldId="2147483049"/>
            <ac:picMk id="12" creationId="{5F8B03EC-C80D-EA9C-4465-36B1F50BEA6E}"/>
          </ac:picMkLst>
        </pc:picChg>
      </pc:sldChg>
      <pc:sldChg chg="add del">
        <pc:chgData name="Bridgett Hilshey" userId="2969e21e-2e49-46c7-94bf-a5f170c90380" providerId="ADAL" clId="{1CED80E8-01FF-439E-A0E1-EE552FDBE7FC}" dt="2025-05-01T19:21:46.541" v="76" actId="47"/>
        <pc:sldMkLst>
          <pc:docMk/>
          <pc:sldMk cId="2865256966" sldId="2147483050"/>
        </pc:sldMkLst>
      </pc:sldChg>
      <pc:sldMasterChg chg="delSldLayout">
        <pc:chgData name="Bridgett Hilshey" userId="2969e21e-2e49-46c7-94bf-a5f170c90380" providerId="ADAL" clId="{1CED80E8-01FF-439E-A0E1-EE552FDBE7FC}" dt="2025-05-01T19:22:54.686" v="156" actId="47"/>
        <pc:sldMasterMkLst>
          <pc:docMk/>
          <pc:sldMasterMk cId="2353669811" sldId="2147483662"/>
        </pc:sldMasterMkLst>
        <pc:sldLayoutChg chg="del">
          <pc:chgData name="Bridgett Hilshey" userId="2969e21e-2e49-46c7-94bf-a5f170c90380" providerId="ADAL" clId="{1CED80E8-01FF-439E-A0E1-EE552FDBE7FC}" dt="2025-05-01T19:22:54.686" v="156" actId="47"/>
          <pc:sldLayoutMkLst>
            <pc:docMk/>
            <pc:sldMasterMk cId="2353669811" sldId="2147483662"/>
            <pc:sldLayoutMk cId="602008787" sldId="214748366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18CDB-1760-4C92-988B-5AFD2895CC6E}"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C635F-4045-4C92-B7C5-9AAB9B080CDE}" type="slidenum">
              <a:rPr lang="en-US" smtClean="0"/>
              <a:t>‹#›</a:t>
            </a:fld>
            <a:endParaRPr lang="en-US"/>
          </a:p>
        </p:txBody>
      </p:sp>
    </p:spTree>
    <p:extLst>
      <p:ext uri="{BB962C8B-B14F-4D97-AF65-F5344CB8AC3E}">
        <p14:creationId xmlns:p14="http://schemas.microsoft.com/office/powerpoint/2010/main" val="174716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79C635F-4045-4C92-B7C5-9AAB9B080CDE}" type="slidenum">
              <a:rPr lang="en-US" smtClean="0"/>
              <a:t>1</a:t>
            </a:fld>
            <a:endParaRPr lang="en-US"/>
          </a:p>
        </p:txBody>
      </p:sp>
    </p:spTree>
    <p:extLst>
      <p:ext uri="{BB962C8B-B14F-4D97-AF65-F5344CB8AC3E}">
        <p14:creationId xmlns:p14="http://schemas.microsoft.com/office/powerpoint/2010/main" val="1093413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C635F-4045-4C92-B7C5-9AAB9B080CDE}" type="slidenum">
              <a:rPr lang="en-US" smtClean="0"/>
              <a:t>2</a:t>
            </a:fld>
            <a:endParaRPr lang="en-US"/>
          </a:p>
        </p:txBody>
      </p:sp>
    </p:spTree>
    <p:extLst>
      <p:ext uri="{BB962C8B-B14F-4D97-AF65-F5344CB8AC3E}">
        <p14:creationId xmlns:p14="http://schemas.microsoft.com/office/powerpoint/2010/main" val="411301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Stock images (Word)</a:t>
            </a:r>
          </a:p>
        </p:txBody>
      </p:sp>
      <p:sp>
        <p:nvSpPr>
          <p:cNvPr id="4" name="Slide Number Placeholder 3"/>
          <p:cNvSpPr>
            <a:spLocks noGrp="1"/>
          </p:cNvSpPr>
          <p:nvPr>
            <p:ph type="sldNum" sz="quarter" idx="5"/>
          </p:nvPr>
        </p:nvSpPr>
        <p:spPr/>
        <p:txBody>
          <a:bodyPr/>
          <a:lstStyle/>
          <a:p>
            <a:fld id="{079C635F-4045-4C92-B7C5-9AAB9B080CDE}" type="slidenum">
              <a:rPr lang="en-US" smtClean="0"/>
              <a:t>4</a:t>
            </a:fld>
            <a:endParaRPr lang="en-US"/>
          </a:p>
        </p:txBody>
      </p:sp>
    </p:spTree>
    <p:extLst>
      <p:ext uri="{BB962C8B-B14F-4D97-AF65-F5344CB8AC3E}">
        <p14:creationId xmlns:p14="http://schemas.microsoft.com/office/powerpoint/2010/main" val="331139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Original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FFFFFF"/>
                </a:solidFill>
                <a:effectLst/>
                <a:latin typeface="FrutigerLTPro"/>
              </a:rPr>
              <a:t>IPCC, 2023: Sections. In: </a:t>
            </a:r>
            <a:r>
              <a:rPr lang="en-CA" sz="1800" i="1" dirty="0">
                <a:solidFill>
                  <a:srgbClr val="FFFFFF"/>
                </a:solidFill>
                <a:effectLst/>
                <a:latin typeface="FrutigerLTPro"/>
              </a:rPr>
              <a:t>Climate Change 2023: Synthesis Report. Contribution of Working Groups I, II and III to the Sixth Assessment Report of the Intergovernmental Panel on Climate Change </a:t>
            </a:r>
            <a:r>
              <a:rPr lang="en-CA" sz="1800" dirty="0">
                <a:solidFill>
                  <a:srgbClr val="FFFFFF"/>
                </a:solidFill>
                <a:effectLst/>
                <a:latin typeface="FrutigerLTPro"/>
              </a:rPr>
              <a:t>[Core Writing Team, H. Lee and J. Romero (eds.)]. IPCC, Geneva, Switzerland, pp. 35-115, </a:t>
            </a:r>
            <a:r>
              <a:rPr lang="en-CA" sz="1800" dirty="0" err="1">
                <a:solidFill>
                  <a:srgbClr val="FFFFFF"/>
                </a:solidFill>
                <a:effectLst/>
                <a:latin typeface="FrutigerLTPro"/>
              </a:rPr>
              <a:t>doi</a:t>
            </a:r>
            <a:r>
              <a:rPr lang="en-CA" sz="1800" dirty="0">
                <a:solidFill>
                  <a:srgbClr val="FFFFFF"/>
                </a:solidFill>
                <a:effectLst/>
                <a:latin typeface="FrutigerLTPro"/>
              </a:rPr>
              <a:t>: 10.59327/IPCC/AR6-9789291691647 </a:t>
            </a:r>
            <a:endParaRPr lang="en-CA" dirty="0">
              <a:effectLst/>
            </a:endParaRPr>
          </a:p>
          <a:p>
            <a:endParaRPr lang="en-US" dirty="0"/>
          </a:p>
        </p:txBody>
      </p:sp>
      <p:sp>
        <p:nvSpPr>
          <p:cNvPr id="4" name="Slide Number Placeholder 3"/>
          <p:cNvSpPr>
            <a:spLocks noGrp="1"/>
          </p:cNvSpPr>
          <p:nvPr>
            <p:ph type="sldNum" sz="quarter" idx="5"/>
          </p:nvPr>
        </p:nvSpPr>
        <p:spPr/>
        <p:txBody>
          <a:bodyPr/>
          <a:lstStyle/>
          <a:p>
            <a:fld id="{079C635F-4045-4C92-B7C5-9AAB9B080CDE}" type="slidenum">
              <a:rPr lang="en-US" smtClean="0"/>
              <a:t>5</a:t>
            </a:fld>
            <a:endParaRPr lang="en-US"/>
          </a:p>
        </p:txBody>
      </p:sp>
    </p:spTree>
    <p:extLst>
      <p:ext uri="{BB962C8B-B14F-4D97-AF65-F5344CB8AC3E}">
        <p14:creationId xmlns:p14="http://schemas.microsoft.com/office/powerpoint/2010/main" val="2304194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C635F-4045-4C92-B7C5-9AAB9B080CDE}" type="slidenum">
              <a:rPr lang="en-US" smtClean="0"/>
              <a:t>6</a:t>
            </a:fld>
            <a:endParaRPr lang="en-US"/>
          </a:p>
        </p:txBody>
      </p:sp>
    </p:spTree>
    <p:extLst>
      <p:ext uri="{BB962C8B-B14F-4D97-AF65-F5344CB8AC3E}">
        <p14:creationId xmlns:p14="http://schemas.microsoft.com/office/powerpoint/2010/main" val="835577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C635F-4045-4C92-B7C5-9AAB9B080CDE}" type="slidenum">
              <a:rPr lang="en-US" smtClean="0"/>
              <a:t>7</a:t>
            </a:fld>
            <a:endParaRPr lang="en-US"/>
          </a:p>
        </p:txBody>
      </p:sp>
    </p:spTree>
    <p:extLst>
      <p:ext uri="{BB962C8B-B14F-4D97-AF65-F5344CB8AC3E}">
        <p14:creationId xmlns:p14="http://schemas.microsoft.com/office/powerpoint/2010/main" val="300840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33848e2b712_8_27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g33848e2b712_8_27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g33848e2b712_8_27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g33848e2b712_8_27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22" name="Google Shape;722;g33848e2b712_8_27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g33848e2b712_8_27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C635F-4045-4C92-B7C5-9AAB9B080CDE}" type="slidenum">
              <a:rPr lang="en-US" smtClean="0"/>
              <a:t>34</a:t>
            </a:fld>
            <a:endParaRPr lang="en-US"/>
          </a:p>
        </p:txBody>
      </p:sp>
    </p:spTree>
    <p:extLst>
      <p:ext uri="{BB962C8B-B14F-4D97-AF65-F5344CB8AC3E}">
        <p14:creationId xmlns:p14="http://schemas.microsoft.com/office/powerpoint/2010/main" val="17240968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B5E-9D7B-440D-D100-47C162FD5CD6}"/>
              </a:ext>
            </a:extLst>
          </p:cNvPr>
          <p:cNvSpPr>
            <a:spLocks noGrp="1"/>
          </p:cNvSpPr>
          <p:nvPr>
            <p:ph type="ctrTitle"/>
          </p:nvPr>
        </p:nvSpPr>
        <p:spPr>
          <a:xfrm>
            <a:off x="1524000" y="2398143"/>
            <a:ext cx="9144000" cy="1061649"/>
          </a:xfrm>
        </p:spPr>
        <p:txBody>
          <a:bodyPr anchor="t">
            <a:normAutofit/>
          </a:bodyPr>
          <a:lstStyle>
            <a:lvl1pPr algn="ctr">
              <a:defRPr sz="4000"/>
            </a:lvl1pPr>
          </a:lstStyle>
          <a:p>
            <a:endParaRPr lang="en-US" dirty="0"/>
          </a:p>
        </p:txBody>
      </p:sp>
      <p:sp>
        <p:nvSpPr>
          <p:cNvPr id="3" name="Subtitle 2">
            <a:extLst>
              <a:ext uri="{FF2B5EF4-FFF2-40B4-BE49-F238E27FC236}">
                <a16:creationId xmlns:a16="http://schemas.microsoft.com/office/drawing/2014/main" id="{57CC1E39-9A9A-39F7-9C46-75C858C4A0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507052F-98A9-D7EA-2330-22C8B7712756}"/>
              </a:ext>
            </a:extLst>
          </p:cNvPr>
          <p:cNvSpPr>
            <a:spLocks noGrp="1"/>
          </p:cNvSpPr>
          <p:nvPr>
            <p:ph type="dt" sz="half" idx="10"/>
          </p:nvPr>
        </p:nvSpPr>
        <p:spPr/>
        <p:txBody>
          <a:bodyPr/>
          <a:lstStyle/>
          <a:p>
            <a:fld id="{302278A1-853C-40BF-A2A1-F0ABBBF95549}" type="datetimeFigureOut">
              <a:rPr lang="en-US" smtClean="0"/>
              <a:t>4/29/2025</a:t>
            </a:fld>
            <a:endParaRPr lang="en-US"/>
          </a:p>
        </p:txBody>
      </p:sp>
      <p:sp>
        <p:nvSpPr>
          <p:cNvPr id="5" name="Footer Placeholder 4">
            <a:extLst>
              <a:ext uri="{FF2B5EF4-FFF2-40B4-BE49-F238E27FC236}">
                <a16:creationId xmlns:a16="http://schemas.microsoft.com/office/drawing/2014/main" id="{B3EBECBC-F6F3-12A7-9B1E-C634FAF14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8FE922-5EF4-6B3B-2AAA-6852A13D8694}"/>
              </a:ext>
            </a:extLst>
          </p:cNvPr>
          <p:cNvSpPr>
            <a:spLocks noGrp="1"/>
          </p:cNvSpPr>
          <p:nvPr>
            <p:ph type="sldNum" sz="quarter" idx="12"/>
          </p:nvPr>
        </p:nvSpPr>
        <p:spPr/>
        <p:txBody>
          <a:bodyPr/>
          <a:lstStyle/>
          <a:p>
            <a:fld id="{5C422415-5C4A-4D0B-AB2D-113F933D53E6}" type="slidenum">
              <a:rPr lang="en-US" smtClean="0"/>
              <a:t>‹#›</a:t>
            </a:fld>
            <a:endParaRPr lang="en-US"/>
          </a:p>
        </p:txBody>
      </p:sp>
      <p:grpSp>
        <p:nvGrpSpPr>
          <p:cNvPr id="48" name="Group 47">
            <a:extLst>
              <a:ext uri="{FF2B5EF4-FFF2-40B4-BE49-F238E27FC236}">
                <a16:creationId xmlns:a16="http://schemas.microsoft.com/office/drawing/2014/main" id="{1D87DD5F-88E3-43AF-7917-5BF14CEF4570}"/>
              </a:ext>
            </a:extLst>
          </p:cNvPr>
          <p:cNvGrpSpPr/>
          <p:nvPr userDrawn="1"/>
        </p:nvGrpSpPr>
        <p:grpSpPr>
          <a:xfrm>
            <a:off x="244376" y="5895283"/>
            <a:ext cx="11703247" cy="962717"/>
            <a:chOff x="219075" y="0"/>
            <a:chExt cx="11703247" cy="962717"/>
          </a:xfrm>
        </p:grpSpPr>
        <p:pic>
          <p:nvPicPr>
            <p:cNvPr id="8" name="Picture 7" descr="A blue line drawing of a cow&#10;&#10;Description automatically generated">
              <a:extLst>
                <a:ext uri="{FF2B5EF4-FFF2-40B4-BE49-F238E27FC236}">
                  <a16:creationId xmlns:a16="http://schemas.microsoft.com/office/drawing/2014/main" id="{F5DDCC59-A8FE-A312-227D-4C509F8112BB}"/>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47605" y="0"/>
              <a:ext cx="962717" cy="962717"/>
            </a:xfrm>
            <a:prstGeom prst="rect">
              <a:avLst/>
            </a:prstGeom>
          </p:spPr>
        </p:pic>
        <p:pic>
          <p:nvPicPr>
            <p:cNvPr id="11" name="Picture 10" descr="A blue line drawing of a house&#10;&#10;Description automatically generated">
              <a:extLst>
                <a:ext uri="{FF2B5EF4-FFF2-40B4-BE49-F238E27FC236}">
                  <a16:creationId xmlns:a16="http://schemas.microsoft.com/office/drawing/2014/main" id="{1EFD4241-DF8F-1A32-1086-21FE600C7622}"/>
                </a:ext>
              </a:extLst>
            </p:cNvPr>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76285" y="218486"/>
              <a:ext cx="668521" cy="525744"/>
            </a:xfrm>
            <a:prstGeom prst="rect">
              <a:avLst/>
            </a:prstGeom>
          </p:spPr>
        </p:pic>
        <p:pic>
          <p:nvPicPr>
            <p:cNvPr id="17" name="Picture 16" descr="A blue and black logo&#10;&#10;Description automatically generated">
              <a:extLst>
                <a:ext uri="{FF2B5EF4-FFF2-40B4-BE49-F238E27FC236}">
                  <a16:creationId xmlns:a16="http://schemas.microsoft.com/office/drawing/2014/main" id="{209BE310-5AB5-C957-EC53-081BB6D53AD2}"/>
                </a:ext>
              </a:extLst>
            </p:cNvPr>
            <p:cNvPicPr>
              <a:picLocks noChangeAspect="1"/>
            </p:cNvPicPr>
            <p:nvPr userDrawn="1"/>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219075" y="260218"/>
              <a:ext cx="799429" cy="442281"/>
            </a:xfrm>
            <a:prstGeom prst="rect">
              <a:avLst/>
            </a:prstGeom>
          </p:spPr>
        </p:pic>
        <p:pic>
          <p:nvPicPr>
            <p:cNvPr id="19" name="Picture 18" descr="A blue and black logo&#10;&#10;Description automatically generated">
              <a:extLst>
                <a:ext uri="{FF2B5EF4-FFF2-40B4-BE49-F238E27FC236}">
                  <a16:creationId xmlns:a16="http://schemas.microsoft.com/office/drawing/2014/main" id="{F6D70521-0B02-0004-5757-7A013B6F8AC3}"/>
                </a:ext>
              </a:extLst>
            </p:cNvPr>
            <p:cNvPicPr>
              <a:picLocks noChangeAspect="1"/>
            </p:cNvPicPr>
            <p:nvPr userDrawn="1"/>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718818" y="207441"/>
              <a:ext cx="728834" cy="547835"/>
            </a:xfrm>
            <a:prstGeom prst="rect">
              <a:avLst/>
            </a:prstGeom>
          </p:spPr>
        </p:pic>
        <p:pic>
          <p:nvPicPr>
            <p:cNvPr id="20" name="Picture 19">
              <a:extLst>
                <a:ext uri="{FF2B5EF4-FFF2-40B4-BE49-F238E27FC236}">
                  <a16:creationId xmlns:a16="http://schemas.microsoft.com/office/drawing/2014/main" id="{C02837C4-3951-4F14-2837-883A9A85A99B}"/>
                </a:ext>
              </a:extLst>
            </p:cNvPr>
            <p:cNvPicPr>
              <a:picLocks noChangeAspect="1"/>
            </p:cNvPicPr>
            <p:nvPr userDrawn="1"/>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10769" y="248959"/>
              <a:ext cx="743461" cy="464798"/>
            </a:xfrm>
            <a:prstGeom prst="rect">
              <a:avLst/>
            </a:prstGeom>
          </p:spPr>
        </p:pic>
        <p:pic>
          <p:nvPicPr>
            <p:cNvPr id="21" name="Picture 20" descr="A blue line drawing of a factory&#10;&#10;Description automatically generated">
              <a:extLst>
                <a:ext uri="{FF2B5EF4-FFF2-40B4-BE49-F238E27FC236}">
                  <a16:creationId xmlns:a16="http://schemas.microsoft.com/office/drawing/2014/main" id="{A24A4C15-1FAC-B652-1523-A4B8D75FB3A1}"/>
                </a:ext>
              </a:extLst>
            </p:cNvPr>
            <p:cNvPicPr>
              <a:picLocks noChangeAspect="1"/>
            </p:cNvPicPr>
            <p:nvPr userDrawn="1"/>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33108" y="206578"/>
              <a:ext cx="668520" cy="549561"/>
            </a:xfrm>
            <a:prstGeom prst="rect">
              <a:avLst/>
            </a:prstGeom>
          </p:spPr>
        </p:pic>
        <p:pic>
          <p:nvPicPr>
            <p:cNvPr id="22" name="Picture 21" descr="A blue lightning bolt on a black background&#10;&#10;Description automatically generated">
              <a:extLst>
                <a:ext uri="{FF2B5EF4-FFF2-40B4-BE49-F238E27FC236}">
                  <a16:creationId xmlns:a16="http://schemas.microsoft.com/office/drawing/2014/main" id="{86D3BE28-002B-4465-A9E8-42BC42991922}"/>
                </a:ext>
              </a:extLst>
            </p:cNvPr>
            <p:cNvPicPr>
              <a:picLocks noChangeAspect="1"/>
            </p:cNvPicPr>
            <p:nvPr userDrawn="1"/>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67591" y="81029"/>
              <a:ext cx="800658" cy="800658"/>
            </a:xfrm>
            <a:prstGeom prst="rect">
              <a:avLst/>
            </a:prstGeom>
          </p:spPr>
        </p:pic>
        <p:pic>
          <p:nvPicPr>
            <p:cNvPr id="23" name="Picture 22">
              <a:extLst>
                <a:ext uri="{FF2B5EF4-FFF2-40B4-BE49-F238E27FC236}">
                  <a16:creationId xmlns:a16="http://schemas.microsoft.com/office/drawing/2014/main" id="{C8EC2AB8-9C0F-C71C-6C0A-C56F0D3BCACA}"/>
                </a:ext>
              </a:extLst>
            </p:cNvPr>
            <p:cNvPicPr>
              <a:picLocks noChangeAspect="1"/>
            </p:cNvPicPr>
            <p:nvPr userDrawn="1"/>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84467" y="269840"/>
              <a:ext cx="368388" cy="423037"/>
            </a:xfrm>
            <a:prstGeom prst="rect">
              <a:avLst/>
            </a:prstGeom>
          </p:spPr>
        </p:pic>
        <p:pic>
          <p:nvPicPr>
            <p:cNvPr id="24" name="Picture 23" descr="A blue and black logo&#10;&#10;Description automatically generated">
              <a:extLst>
                <a:ext uri="{FF2B5EF4-FFF2-40B4-BE49-F238E27FC236}">
                  <a16:creationId xmlns:a16="http://schemas.microsoft.com/office/drawing/2014/main" id="{23A82C7E-1D25-D03E-B01F-4E1FAB882A23}"/>
                </a:ext>
              </a:extLst>
            </p:cNvPr>
            <p:cNvPicPr>
              <a:picLocks noChangeAspect="1"/>
            </p:cNvPicPr>
            <p:nvPr userDrawn="1"/>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13615" y="259066"/>
              <a:ext cx="568027" cy="444584"/>
            </a:xfrm>
            <a:prstGeom prst="rect">
              <a:avLst/>
            </a:prstGeom>
          </p:spPr>
        </p:pic>
        <p:pic>
          <p:nvPicPr>
            <p:cNvPr id="25" name="Picture 24" descr="A blue and black logo&#10;&#10;Description automatically generated">
              <a:extLst>
                <a:ext uri="{FF2B5EF4-FFF2-40B4-BE49-F238E27FC236}">
                  <a16:creationId xmlns:a16="http://schemas.microsoft.com/office/drawing/2014/main" id="{13B79A6D-E161-0493-5B7D-05DF8A39BD37}"/>
                </a:ext>
              </a:extLst>
            </p:cNvPr>
            <p:cNvPicPr>
              <a:picLocks noChangeAspect="1"/>
            </p:cNvPicPr>
            <p:nvPr userDrawn="1"/>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220193" y="232182"/>
              <a:ext cx="446952" cy="498352"/>
            </a:xfrm>
            <a:prstGeom prst="rect">
              <a:avLst/>
            </a:prstGeom>
          </p:spPr>
        </p:pic>
        <p:pic>
          <p:nvPicPr>
            <p:cNvPr id="26" name="Picture 25">
              <a:extLst>
                <a:ext uri="{FF2B5EF4-FFF2-40B4-BE49-F238E27FC236}">
                  <a16:creationId xmlns:a16="http://schemas.microsoft.com/office/drawing/2014/main" id="{39CC6613-2A89-F56B-D964-49B384B19801}"/>
                </a:ext>
              </a:extLst>
            </p:cNvPr>
            <p:cNvPicPr>
              <a:picLocks noChangeAspect="1"/>
            </p:cNvPicPr>
            <p:nvPr userDrawn="1"/>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64449" y="284537"/>
              <a:ext cx="947050" cy="414938"/>
            </a:xfrm>
            <a:prstGeom prst="rect">
              <a:avLst/>
            </a:prstGeom>
          </p:spPr>
        </p:pic>
        <p:pic>
          <p:nvPicPr>
            <p:cNvPr id="27" name="Picture 26" descr="A blue line art of a bottle and a bowl&#10;&#10;Description automatically generated">
              <a:extLst>
                <a:ext uri="{FF2B5EF4-FFF2-40B4-BE49-F238E27FC236}">
                  <a16:creationId xmlns:a16="http://schemas.microsoft.com/office/drawing/2014/main" id="{937C3136-2F33-514D-C89E-88FF6BD94510}"/>
                </a:ext>
              </a:extLst>
            </p:cNvPr>
            <p:cNvPicPr>
              <a:picLocks noChangeAspect="1"/>
            </p:cNvPicPr>
            <p:nvPr userDrawn="1"/>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53486" y="81029"/>
              <a:ext cx="768836" cy="768836"/>
            </a:xfrm>
            <a:prstGeom prst="rect">
              <a:avLst/>
            </a:prstGeom>
          </p:spPr>
        </p:pic>
        <p:pic>
          <p:nvPicPr>
            <p:cNvPr id="28" name="Picture 27" descr="A blue line art of a building&#10;&#10;Description automatically generated">
              <a:extLst>
                <a:ext uri="{FF2B5EF4-FFF2-40B4-BE49-F238E27FC236}">
                  <a16:creationId xmlns:a16="http://schemas.microsoft.com/office/drawing/2014/main" id="{AA5331E6-8E00-AEE6-FFAC-EE8FE2C6B628}"/>
                </a:ext>
              </a:extLst>
            </p:cNvPr>
            <p:cNvPicPr>
              <a:picLocks noChangeAspect="1"/>
            </p:cNvPicPr>
            <p:nvPr userDrawn="1"/>
          </p:nvPicPr>
          <p:blipFill>
            <a:blip r:embed="rId1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319002" y="6189"/>
              <a:ext cx="924300" cy="924300"/>
            </a:xfrm>
            <a:prstGeom prst="rect">
              <a:avLst/>
            </a:prstGeom>
          </p:spPr>
        </p:pic>
        <p:pic>
          <p:nvPicPr>
            <p:cNvPr id="29" name="Picture 28" descr="A blue line drawing of two cylindrical objects&#10;&#10;Description automatically generated">
              <a:extLst>
                <a:ext uri="{FF2B5EF4-FFF2-40B4-BE49-F238E27FC236}">
                  <a16:creationId xmlns:a16="http://schemas.microsoft.com/office/drawing/2014/main" id="{8CF0C440-CAB2-5FDF-A764-9AA224BB9072}"/>
                </a:ext>
              </a:extLst>
            </p:cNvPr>
            <p:cNvPicPr>
              <a:picLocks noChangeAspect="1"/>
            </p:cNvPicPr>
            <p:nvPr userDrawn="1"/>
          </p:nvPicPr>
          <p:blipFill>
            <a:blip r:embed="rId1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562690" y="207391"/>
              <a:ext cx="645814" cy="547933"/>
            </a:xfrm>
            <a:prstGeom prst="rect">
              <a:avLst/>
            </a:prstGeom>
          </p:spPr>
        </p:pic>
      </p:grpSp>
    </p:spTree>
    <p:extLst>
      <p:ext uri="{BB962C8B-B14F-4D97-AF65-F5344CB8AC3E}">
        <p14:creationId xmlns:p14="http://schemas.microsoft.com/office/powerpoint/2010/main" val="82924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F7FF0F3-8270-8925-FF30-843FF2734166}"/>
              </a:ext>
            </a:extLst>
          </p:cNvPr>
          <p:cNvSpPr>
            <a:spLocks noGrp="1"/>
          </p:cNvSpPr>
          <p:nvPr>
            <p:ph type="dt" sz="half" idx="10"/>
          </p:nvPr>
        </p:nvSpPr>
        <p:spPr/>
        <p:txBody>
          <a:bodyPr/>
          <a:lstStyle/>
          <a:p>
            <a:fld id="{302278A1-853C-40BF-A2A1-F0ABBBF95549}" type="datetimeFigureOut">
              <a:rPr lang="en-US" smtClean="0"/>
              <a:t>4/29/2025</a:t>
            </a:fld>
            <a:endParaRPr lang="en-US"/>
          </a:p>
        </p:txBody>
      </p:sp>
      <p:sp>
        <p:nvSpPr>
          <p:cNvPr id="4" name="Footer Placeholder 3">
            <a:extLst>
              <a:ext uri="{FF2B5EF4-FFF2-40B4-BE49-F238E27FC236}">
                <a16:creationId xmlns:a16="http://schemas.microsoft.com/office/drawing/2014/main" id="{79007C79-811B-0C83-6E48-7D721FB438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C6711-39E8-207C-4081-AAF69DDE048D}"/>
              </a:ext>
            </a:extLst>
          </p:cNvPr>
          <p:cNvSpPr>
            <a:spLocks noGrp="1"/>
          </p:cNvSpPr>
          <p:nvPr>
            <p:ph type="sldNum" sz="quarter" idx="12"/>
          </p:nvPr>
        </p:nvSpPr>
        <p:spPr/>
        <p:txBody>
          <a:bodyPr/>
          <a:lstStyle/>
          <a:p>
            <a:fld id="{5C422415-5C4A-4D0B-AB2D-113F933D53E6}" type="slidenum">
              <a:rPr lang="en-US" smtClean="0"/>
              <a:t>‹#›</a:t>
            </a:fld>
            <a:endParaRPr lang="en-US"/>
          </a:p>
        </p:txBody>
      </p:sp>
      <p:cxnSp>
        <p:nvCxnSpPr>
          <p:cNvPr id="2" name="Straight Connector 1">
            <a:extLst>
              <a:ext uri="{FF2B5EF4-FFF2-40B4-BE49-F238E27FC236}">
                <a16:creationId xmlns:a16="http://schemas.microsoft.com/office/drawing/2014/main" id="{71C7AC9D-FFDE-BF6E-7E5B-7EA2CE2F4656}"/>
              </a:ext>
            </a:extLst>
          </p:cNvPr>
          <p:cNvCxnSpPr>
            <a:cxnSpLocks/>
          </p:cNvCxnSpPr>
          <p:nvPr userDrawn="1"/>
        </p:nvCxnSpPr>
        <p:spPr>
          <a:xfrm>
            <a:off x="0" y="376709"/>
            <a:ext cx="1485900" cy="0"/>
          </a:xfrm>
          <a:prstGeom prst="line">
            <a:avLst/>
          </a:prstGeom>
          <a:ln w="38100">
            <a:solidFill>
              <a:srgbClr val="15235F"/>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36ADDD0-EEE6-BB38-B2E5-3D9AACE6BD10}"/>
              </a:ext>
            </a:extLst>
          </p:cNvPr>
          <p:cNvSpPr>
            <a:spLocks noGrp="1"/>
          </p:cNvSpPr>
          <p:nvPr>
            <p:ph type="title"/>
          </p:nvPr>
        </p:nvSpPr>
        <p:spPr>
          <a:xfrm>
            <a:off x="472440" y="670878"/>
            <a:ext cx="11186160" cy="602615"/>
          </a:xfrm>
        </p:spPr>
        <p:txBody>
          <a:bodyPr>
            <a:normAutofit/>
          </a:bodyPr>
          <a:lstStyle>
            <a:lvl1pPr>
              <a:defRPr sz="3600">
                <a:solidFill>
                  <a:srgbClr val="15235F"/>
                </a:solidFill>
              </a:defRPr>
            </a:lvl1pPr>
          </a:lstStyle>
          <a:p>
            <a:r>
              <a:rPr lang="en-US" dirty="0"/>
              <a:t>Click to edit Master title style</a:t>
            </a:r>
          </a:p>
        </p:txBody>
      </p:sp>
    </p:spTree>
    <p:extLst>
      <p:ext uri="{BB962C8B-B14F-4D97-AF65-F5344CB8AC3E}">
        <p14:creationId xmlns:p14="http://schemas.microsoft.com/office/powerpoint/2010/main" val="173833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65A883-07F4-9C57-F387-0AB9053D93C2}"/>
              </a:ext>
            </a:extLst>
          </p:cNvPr>
          <p:cNvSpPr>
            <a:spLocks noGrp="1"/>
          </p:cNvSpPr>
          <p:nvPr>
            <p:ph type="dt" sz="half" idx="10"/>
          </p:nvPr>
        </p:nvSpPr>
        <p:spPr/>
        <p:txBody>
          <a:bodyPr/>
          <a:lstStyle/>
          <a:p>
            <a:fld id="{302278A1-853C-40BF-A2A1-F0ABBBF95549}" type="datetimeFigureOut">
              <a:rPr lang="en-US" smtClean="0"/>
              <a:t>4/29/2025</a:t>
            </a:fld>
            <a:endParaRPr lang="en-US"/>
          </a:p>
        </p:txBody>
      </p:sp>
      <p:sp>
        <p:nvSpPr>
          <p:cNvPr id="3" name="Footer Placeholder 2">
            <a:extLst>
              <a:ext uri="{FF2B5EF4-FFF2-40B4-BE49-F238E27FC236}">
                <a16:creationId xmlns:a16="http://schemas.microsoft.com/office/drawing/2014/main" id="{ADC84C28-43AA-C1FD-6B08-AFC2FA46A3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472132-EA08-2060-E5B1-F29B351285BE}"/>
              </a:ext>
            </a:extLst>
          </p:cNvPr>
          <p:cNvSpPr>
            <a:spLocks noGrp="1"/>
          </p:cNvSpPr>
          <p:nvPr>
            <p:ph type="sldNum" sz="quarter" idx="12"/>
          </p:nvPr>
        </p:nvSpPr>
        <p:spPr/>
        <p:txBody>
          <a:bodyPr/>
          <a:lstStyle/>
          <a:p>
            <a:fld id="{5C422415-5C4A-4D0B-AB2D-113F933D53E6}" type="slidenum">
              <a:rPr lang="en-US" smtClean="0"/>
              <a:t>‹#›</a:t>
            </a:fld>
            <a:endParaRPr lang="en-US"/>
          </a:p>
        </p:txBody>
      </p:sp>
    </p:spTree>
    <p:extLst>
      <p:ext uri="{BB962C8B-B14F-4D97-AF65-F5344CB8AC3E}">
        <p14:creationId xmlns:p14="http://schemas.microsoft.com/office/powerpoint/2010/main" val="3536260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A65A-C052-A71C-317B-E833431A6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225B8E-2803-AFD8-A4F0-B77EFA510E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B199A2-95E1-194D-14F0-818443359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C3467-BEC4-A683-A5BF-B60D93E7FC7E}"/>
              </a:ext>
            </a:extLst>
          </p:cNvPr>
          <p:cNvSpPr>
            <a:spLocks noGrp="1"/>
          </p:cNvSpPr>
          <p:nvPr>
            <p:ph type="dt" sz="half" idx="10"/>
          </p:nvPr>
        </p:nvSpPr>
        <p:spPr/>
        <p:txBody>
          <a:bodyPr/>
          <a:lstStyle/>
          <a:p>
            <a:fld id="{302278A1-853C-40BF-A2A1-F0ABBBF95549}" type="datetimeFigureOut">
              <a:rPr lang="en-US" smtClean="0"/>
              <a:t>4/29/2025</a:t>
            </a:fld>
            <a:endParaRPr lang="en-US"/>
          </a:p>
        </p:txBody>
      </p:sp>
      <p:sp>
        <p:nvSpPr>
          <p:cNvPr id="6" name="Footer Placeholder 5">
            <a:extLst>
              <a:ext uri="{FF2B5EF4-FFF2-40B4-BE49-F238E27FC236}">
                <a16:creationId xmlns:a16="http://schemas.microsoft.com/office/drawing/2014/main" id="{9059E60C-516E-40FB-B1A1-B0940661DD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D42DD-08CB-C3BD-D24A-7E8E039BCAD9}"/>
              </a:ext>
            </a:extLst>
          </p:cNvPr>
          <p:cNvSpPr>
            <a:spLocks noGrp="1"/>
          </p:cNvSpPr>
          <p:nvPr>
            <p:ph type="sldNum" sz="quarter" idx="12"/>
          </p:nvPr>
        </p:nvSpPr>
        <p:spPr/>
        <p:txBody>
          <a:bodyPr/>
          <a:lstStyle/>
          <a:p>
            <a:fld id="{5C422415-5C4A-4D0B-AB2D-113F933D53E6}" type="slidenum">
              <a:rPr lang="en-US" smtClean="0"/>
              <a:t>‹#›</a:t>
            </a:fld>
            <a:endParaRPr lang="en-US"/>
          </a:p>
        </p:txBody>
      </p:sp>
    </p:spTree>
    <p:extLst>
      <p:ext uri="{BB962C8B-B14F-4D97-AF65-F5344CB8AC3E}">
        <p14:creationId xmlns:p14="http://schemas.microsoft.com/office/powerpoint/2010/main" val="2726885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C38-D40D-81C0-D205-25194F43C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AD0EAD-5A65-8058-8BC6-221B02B9D3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577F6B-BFD2-5902-4B92-17B5F40C9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21ECD2-2D87-0223-9408-550DFFEA060A}"/>
              </a:ext>
            </a:extLst>
          </p:cNvPr>
          <p:cNvSpPr>
            <a:spLocks noGrp="1"/>
          </p:cNvSpPr>
          <p:nvPr>
            <p:ph type="dt" sz="half" idx="10"/>
          </p:nvPr>
        </p:nvSpPr>
        <p:spPr/>
        <p:txBody>
          <a:bodyPr/>
          <a:lstStyle/>
          <a:p>
            <a:fld id="{302278A1-853C-40BF-A2A1-F0ABBBF95549}" type="datetimeFigureOut">
              <a:rPr lang="en-US" smtClean="0"/>
              <a:t>4/29/2025</a:t>
            </a:fld>
            <a:endParaRPr lang="en-US"/>
          </a:p>
        </p:txBody>
      </p:sp>
      <p:sp>
        <p:nvSpPr>
          <p:cNvPr id="6" name="Footer Placeholder 5">
            <a:extLst>
              <a:ext uri="{FF2B5EF4-FFF2-40B4-BE49-F238E27FC236}">
                <a16:creationId xmlns:a16="http://schemas.microsoft.com/office/drawing/2014/main" id="{3B1C6668-C0C0-F174-DEFF-261EB59AC9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825CDF-2500-9BF5-6B59-5BB664044C1B}"/>
              </a:ext>
            </a:extLst>
          </p:cNvPr>
          <p:cNvSpPr>
            <a:spLocks noGrp="1"/>
          </p:cNvSpPr>
          <p:nvPr>
            <p:ph type="sldNum" sz="quarter" idx="12"/>
          </p:nvPr>
        </p:nvSpPr>
        <p:spPr/>
        <p:txBody>
          <a:bodyPr/>
          <a:lstStyle/>
          <a:p>
            <a:fld id="{5C422415-5C4A-4D0B-AB2D-113F933D53E6}" type="slidenum">
              <a:rPr lang="en-US" smtClean="0"/>
              <a:t>‹#›</a:t>
            </a:fld>
            <a:endParaRPr lang="en-US"/>
          </a:p>
        </p:txBody>
      </p:sp>
    </p:spTree>
    <p:extLst>
      <p:ext uri="{BB962C8B-B14F-4D97-AF65-F5344CB8AC3E}">
        <p14:creationId xmlns:p14="http://schemas.microsoft.com/office/powerpoint/2010/main" val="604487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850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04800" y="183092"/>
            <a:ext cx="5486400" cy="7620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304800" y="1066800"/>
            <a:ext cx="5486400" cy="3017309"/>
          </a:xfrm>
          <a:prstGeom prst="rect">
            <a:avLst/>
          </a:prstGeom>
          <a:noFill/>
          <a:ln>
            <a:noFill/>
          </a:ln>
        </p:spPr>
        <p:txBody>
          <a:bodyPr spcFirstLastPara="1" wrap="square" lIns="45725" tIns="22850" rIns="45725" bIns="22850" anchor="t" anchorCtr="0">
            <a:normAutofit/>
          </a:bodyPr>
          <a:lstStyle>
            <a:lvl1pPr marL="609585" lvl="0" indent="-380990" algn="l">
              <a:spcBef>
                <a:spcPts val="267"/>
              </a:spcBef>
              <a:spcAft>
                <a:spcPts val="0"/>
              </a:spcAft>
              <a:buClr>
                <a:schemeClr val="dk1"/>
              </a:buClr>
              <a:buSzPts val="900"/>
              <a:buChar char="•"/>
              <a:defRPr/>
            </a:lvl1pPr>
            <a:lvl2pPr marL="1219170" lvl="1" indent="-380990" algn="l">
              <a:spcBef>
                <a:spcPts val="267"/>
              </a:spcBef>
              <a:spcAft>
                <a:spcPts val="0"/>
              </a:spcAft>
              <a:buClr>
                <a:schemeClr val="dk1"/>
              </a:buClr>
              <a:buSzPts val="900"/>
              <a:buChar char="–"/>
              <a:defRPr/>
            </a:lvl2pPr>
            <a:lvl3pPr marL="1828754" lvl="2" indent="-380990" algn="l">
              <a:spcBef>
                <a:spcPts val="267"/>
              </a:spcBef>
              <a:spcAft>
                <a:spcPts val="0"/>
              </a:spcAft>
              <a:buClr>
                <a:schemeClr val="dk1"/>
              </a:buClr>
              <a:buSzPts val="900"/>
              <a:buChar char="•"/>
              <a:defRPr/>
            </a:lvl3pPr>
            <a:lvl4pPr marL="2438339" lvl="3" indent="-380990" algn="l">
              <a:spcBef>
                <a:spcPts val="267"/>
              </a:spcBef>
              <a:spcAft>
                <a:spcPts val="0"/>
              </a:spcAft>
              <a:buClr>
                <a:schemeClr val="dk1"/>
              </a:buClr>
              <a:buSzPts val="900"/>
              <a:buChar char="–"/>
              <a:defRPr/>
            </a:lvl4pPr>
            <a:lvl5pPr marL="3047924" lvl="4" indent="-380990" algn="l">
              <a:spcBef>
                <a:spcPts val="267"/>
              </a:spcBef>
              <a:spcAft>
                <a:spcPts val="0"/>
              </a:spcAft>
              <a:buClr>
                <a:schemeClr val="dk1"/>
              </a:buClr>
              <a:buSzPts val="900"/>
              <a:buChar char="»"/>
              <a:defRPr/>
            </a:lvl5pPr>
            <a:lvl6pPr marL="3657509" lvl="5" indent="-380990" algn="l">
              <a:spcBef>
                <a:spcPts val="267"/>
              </a:spcBef>
              <a:spcAft>
                <a:spcPts val="0"/>
              </a:spcAft>
              <a:buClr>
                <a:schemeClr val="dk1"/>
              </a:buClr>
              <a:buSzPts val="900"/>
              <a:buChar char="•"/>
              <a:defRPr/>
            </a:lvl6pPr>
            <a:lvl7pPr marL="4267093" lvl="6" indent="-380990" algn="l">
              <a:spcBef>
                <a:spcPts val="267"/>
              </a:spcBef>
              <a:spcAft>
                <a:spcPts val="0"/>
              </a:spcAft>
              <a:buClr>
                <a:schemeClr val="dk1"/>
              </a:buClr>
              <a:buSzPts val="900"/>
              <a:buChar char="•"/>
              <a:defRPr/>
            </a:lvl7pPr>
            <a:lvl8pPr marL="4876678" lvl="7" indent="-380990" algn="l">
              <a:spcBef>
                <a:spcPts val="267"/>
              </a:spcBef>
              <a:spcAft>
                <a:spcPts val="0"/>
              </a:spcAft>
              <a:buClr>
                <a:schemeClr val="dk1"/>
              </a:buClr>
              <a:buSzPts val="900"/>
              <a:buChar char="•"/>
              <a:defRPr/>
            </a:lvl8pPr>
            <a:lvl9pPr marL="5486263" lvl="8" indent="-380990" algn="l">
              <a:spcBef>
                <a:spcPts val="267"/>
              </a:spcBef>
              <a:spcAft>
                <a:spcPts val="0"/>
              </a:spcAft>
              <a:buClr>
                <a:schemeClr val="dk1"/>
              </a:buClr>
              <a:buSzPts val="900"/>
              <a:buChar char="•"/>
              <a:defRPr/>
            </a:lvl9pPr>
          </a:lstStyle>
          <a:p>
            <a:endParaRPr/>
          </a:p>
        </p:txBody>
      </p:sp>
      <p:sp>
        <p:nvSpPr>
          <p:cNvPr id="69" name="Google Shape;69;p16"/>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088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481541" y="2937933"/>
            <a:ext cx="5181600" cy="908051"/>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667"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481541" y="1937810"/>
            <a:ext cx="5181600" cy="1000125"/>
          </a:xfrm>
          <a:prstGeom prst="rect">
            <a:avLst/>
          </a:prstGeom>
          <a:noFill/>
          <a:ln>
            <a:noFill/>
          </a:ln>
        </p:spPr>
        <p:txBody>
          <a:bodyPr spcFirstLastPara="1" wrap="square" lIns="45725" tIns="22850" rIns="45725" bIns="22850" anchor="b" anchorCtr="0">
            <a:normAutofit/>
          </a:bodyPr>
          <a:lstStyle>
            <a:lvl1pPr marL="609585" lvl="0" indent="-304792" algn="l">
              <a:spcBef>
                <a:spcPts val="267"/>
              </a:spcBef>
              <a:spcAft>
                <a:spcPts val="0"/>
              </a:spcAft>
              <a:buClr>
                <a:srgbClr val="888888"/>
              </a:buClr>
              <a:buSzPts val="1000"/>
              <a:buNone/>
              <a:defRPr sz="1333">
                <a:solidFill>
                  <a:srgbClr val="888888"/>
                </a:solidFill>
              </a:defRPr>
            </a:lvl1pPr>
            <a:lvl2pPr marL="1219170" lvl="1" indent="-304792" algn="l">
              <a:spcBef>
                <a:spcPts val="267"/>
              </a:spcBef>
              <a:spcAft>
                <a:spcPts val="0"/>
              </a:spcAft>
              <a:buClr>
                <a:srgbClr val="888888"/>
              </a:buClr>
              <a:buSzPts val="900"/>
              <a:buNone/>
              <a:defRPr sz="1200">
                <a:solidFill>
                  <a:srgbClr val="888888"/>
                </a:solidFill>
              </a:defRPr>
            </a:lvl2pPr>
            <a:lvl3pPr marL="1828754" lvl="2" indent="-304792" algn="l">
              <a:spcBef>
                <a:spcPts val="267"/>
              </a:spcBef>
              <a:spcAft>
                <a:spcPts val="0"/>
              </a:spcAft>
              <a:buClr>
                <a:srgbClr val="888888"/>
              </a:buClr>
              <a:buSzPts val="800"/>
              <a:buNone/>
              <a:defRPr sz="1067">
                <a:solidFill>
                  <a:srgbClr val="888888"/>
                </a:solidFill>
              </a:defRPr>
            </a:lvl3pPr>
            <a:lvl4pPr marL="2438339" lvl="3" indent="-304792" algn="l">
              <a:spcBef>
                <a:spcPts val="133"/>
              </a:spcBef>
              <a:spcAft>
                <a:spcPts val="0"/>
              </a:spcAft>
              <a:buClr>
                <a:srgbClr val="888888"/>
              </a:buClr>
              <a:buSzPts val="700"/>
              <a:buNone/>
              <a:defRPr sz="933">
                <a:solidFill>
                  <a:srgbClr val="888888"/>
                </a:solidFill>
              </a:defRPr>
            </a:lvl4pPr>
            <a:lvl5pPr marL="3047924" lvl="4" indent="-304792" algn="l">
              <a:spcBef>
                <a:spcPts val="133"/>
              </a:spcBef>
              <a:spcAft>
                <a:spcPts val="0"/>
              </a:spcAft>
              <a:buClr>
                <a:srgbClr val="888888"/>
              </a:buClr>
              <a:buSzPts val="700"/>
              <a:buNone/>
              <a:defRPr sz="933">
                <a:solidFill>
                  <a:srgbClr val="888888"/>
                </a:solidFill>
              </a:defRPr>
            </a:lvl5pPr>
            <a:lvl6pPr marL="3657509" lvl="5" indent="-304792" algn="l">
              <a:spcBef>
                <a:spcPts val="133"/>
              </a:spcBef>
              <a:spcAft>
                <a:spcPts val="0"/>
              </a:spcAft>
              <a:buClr>
                <a:srgbClr val="888888"/>
              </a:buClr>
              <a:buSzPts val="700"/>
              <a:buNone/>
              <a:defRPr sz="933">
                <a:solidFill>
                  <a:srgbClr val="888888"/>
                </a:solidFill>
              </a:defRPr>
            </a:lvl6pPr>
            <a:lvl7pPr marL="4267093" lvl="6" indent="-304792" algn="l">
              <a:spcBef>
                <a:spcPts val="133"/>
              </a:spcBef>
              <a:spcAft>
                <a:spcPts val="0"/>
              </a:spcAft>
              <a:buClr>
                <a:srgbClr val="888888"/>
              </a:buClr>
              <a:buSzPts val="700"/>
              <a:buNone/>
              <a:defRPr sz="933">
                <a:solidFill>
                  <a:srgbClr val="888888"/>
                </a:solidFill>
              </a:defRPr>
            </a:lvl7pPr>
            <a:lvl8pPr marL="4876678" lvl="7" indent="-304792" algn="l">
              <a:spcBef>
                <a:spcPts val="133"/>
              </a:spcBef>
              <a:spcAft>
                <a:spcPts val="0"/>
              </a:spcAft>
              <a:buClr>
                <a:srgbClr val="888888"/>
              </a:buClr>
              <a:buSzPts val="700"/>
              <a:buNone/>
              <a:defRPr sz="933">
                <a:solidFill>
                  <a:srgbClr val="888888"/>
                </a:solidFill>
              </a:defRPr>
            </a:lvl8pPr>
            <a:lvl9pPr marL="5486263" lvl="8" indent="-304792" algn="l">
              <a:spcBef>
                <a:spcPts val="133"/>
              </a:spcBef>
              <a:spcAft>
                <a:spcPts val="0"/>
              </a:spcAft>
              <a:buClr>
                <a:srgbClr val="888888"/>
              </a:buClr>
              <a:buSzPts val="700"/>
              <a:buNone/>
              <a:defRPr sz="933">
                <a:solidFill>
                  <a:srgbClr val="888888"/>
                </a:solidFill>
              </a:defRPr>
            </a:lvl9pPr>
          </a:lstStyle>
          <a:p>
            <a:endParaRPr/>
          </a:p>
        </p:txBody>
      </p:sp>
      <p:sp>
        <p:nvSpPr>
          <p:cNvPr id="75" name="Google Shape;75;p17"/>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53594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04800" y="183092"/>
            <a:ext cx="5486400" cy="7620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304800" y="1066800"/>
            <a:ext cx="2692400" cy="3017309"/>
          </a:xfrm>
          <a:prstGeom prst="rect">
            <a:avLst/>
          </a:prstGeom>
          <a:noFill/>
          <a:ln>
            <a:noFill/>
          </a:ln>
        </p:spPr>
        <p:txBody>
          <a:bodyPr spcFirstLastPara="1" wrap="square" lIns="45725" tIns="22850" rIns="45725" bIns="22850" anchor="t" anchorCtr="0">
            <a:normAutofit/>
          </a:bodyPr>
          <a:lstStyle>
            <a:lvl1pPr marL="609585" lvl="0" indent="-423323" algn="l">
              <a:spcBef>
                <a:spcPts val="400"/>
              </a:spcBef>
              <a:spcAft>
                <a:spcPts val="0"/>
              </a:spcAft>
              <a:buClr>
                <a:schemeClr val="dk1"/>
              </a:buClr>
              <a:buSzPts val="1400"/>
              <a:buChar char="•"/>
              <a:defRPr sz="1867"/>
            </a:lvl1pPr>
            <a:lvl2pPr marL="1219170" lvl="1" indent="-406390" algn="l">
              <a:spcBef>
                <a:spcPts val="267"/>
              </a:spcBef>
              <a:spcAft>
                <a:spcPts val="0"/>
              </a:spcAft>
              <a:buClr>
                <a:schemeClr val="dk1"/>
              </a:buClr>
              <a:buSzPts val="1200"/>
              <a:buChar char="–"/>
              <a:defRPr sz="1600"/>
            </a:lvl2pPr>
            <a:lvl3pPr marL="1828754" lvl="2" indent="-389457" algn="l">
              <a:spcBef>
                <a:spcPts val="267"/>
              </a:spcBef>
              <a:spcAft>
                <a:spcPts val="0"/>
              </a:spcAft>
              <a:buClr>
                <a:schemeClr val="dk1"/>
              </a:buClr>
              <a:buSzPts val="1000"/>
              <a:buChar char="•"/>
              <a:defRPr sz="1333"/>
            </a:lvl3pPr>
            <a:lvl4pPr marL="2438339" lvl="3" indent="-380990" algn="l">
              <a:spcBef>
                <a:spcPts val="267"/>
              </a:spcBef>
              <a:spcAft>
                <a:spcPts val="0"/>
              </a:spcAft>
              <a:buClr>
                <a:schemeClr val="dk1"/>
              </a:buClr>
              <a:buSzPts val="900"/>
              <a:buChar char="–"/>
              <a:defRPr sz="1200"/>
            </a:lvl4pPr>
            <a:lvl5pPr marL="3047924" lvl="4" indent="-380990" algn="l">
              <a:spcBef>
                <a:spcPts val="267"/>
              </a:spcBef>
              <a:spcAft>
                <a:spcPts val="0"/>
              </a:spcAft>
              <a:buClr>
                <a:schemeClr val="dk1"/>
              </a:buClr>
              <a:buSzPts val="900"/>
              <a:buChar char="»"/>
              <a:defRPr sz="1200"/>
            </a:lvl5pPr>
            <a:lvl6pPr marL="3657509" lvl="5" indent="-380990" algn="l">
              <a:spcBef>
                <a:spcPts val="267"/>
              </a:spcBef>
              <a:spcAft>
                <a:spcPts val="0"/>
              </a:spcAft>
              <a:buClr>
                <a:schemeClr val="dk1"/>
              </a:buClr>
              <a:buSzPts val="900"/>
              <a:buChar char="•"/>
              <a:defRPr sz="1200"/>
            </a:lvl6pPr>
            <a:lvl7pPr marL="4267093" lvl="6" indent="-380990" algn="l">
              <a:spcBef>
                <a:spcPts val="267"/>
              </a:spcBef>
              <a:spcAft>
                <a:spcPts val="0"/>
              </a:spcAft>
              <a:buClr>
                <a:schemeClr val="dk1"/>
              </a:buClr>
              <a:buSzPts val="900"/>
              <a:buChar char="•"/>
              <a:defRPr sz="1200"/>
            </a:lvl7pPr>
            <a:lvl8pPr marL="4876678" lvl="7" indent="-380990" algn="l">
              <a:spcBef>
                <a:spcPts val="267"/>
              </a:spcBef>
              <a:spcAft>
                <a:spcPts val="0"/>
              </a:spcAft>
              <a:buClr>
                <a:schemeClr val="dk1"/>
              </a:buClr>
              <a:buSzPts val="900"/>
              <a:buChar char="•"/>
              <a:defRPr sz="1200"/>
            </a:lvl8pPr>
            <a:lvl9pPr marL="5486263" lvl="8" indent="-380990" algn="l">
              <a:spcBef>
                <a:spcPts val="267"/>
              </a:spcBef>
              <a:spcAft>
                <a:spcPts val="0"/>
              </a:spcAft>
              <a:buClr>
                <a:schemeClr val="dk1"/>
              </a:buClr>
              <a:buSzPts val="900"/>
              <a:buChar char="•"/>
              <a:defRPr sz="1200"/>
            </a:lvl9pPr>
          </a:lstStyle>
          <a:p>
            <a:endParaRPr/>
          </a:p>
        </p:txBody>
      </p:sp>
      <p:sp>
        <p:nvSpPr>
          <p:cNvPr id="81" name="Google Shape;81;p18"/>
          <p:cNvSpPr txBox="1">
            <a:spLocks noGrp="1"/>
          </p:cNvSpPr>
          <p:nvPr>
            <p:ph type="body" idx="2"/>
          </p:nvPr>
        </p:nvSpPr>
        <p:spPr>
          <a:xfrm>
            <a:off x="3098800" y="1066800"/>
            <a:ext cx="2692400" cy="3017309"/>
          </a:xfrm>
          <a:prstGeom prst="rect">
            <a:avLst/>
          </a:prstGeom>
          <a:noFill/>
          <a:ln>
            <a:noFill/>
          </a:ln>
        </p:spPr>
        <p:txBody>
          <a:bodyPr spcFirstLastPara="1" wrap="square" lIns="45725" tIns="22850" rIns="45725" bIns="22850" anchor="t" anchorCtr="0">
            <a:normAutofit/>
          </a:bodyPr>
          <a:lstStyle>
            <a:lvl1pPr marL="609585" lvl="0" indent="-423323" algn="l">
              <a:spcBef>
                <a:spcPts val="400"/>
              </a:spcBef>
              <a:spcAft>
                <a:spcPts val="0"/>
              </a:spcAft>
              <a:buClr>
                <a:schemeClr val="dk1"/>
              </a:buClr>
              <a:buSzPts val="1400"/>
              <a:buChar char="•"/>
              <a:defRPr sz="1867"/>
            </a:lvl1pPr>
            <a:lvl2pPr marL="1219170" lvl="1" indent="-406390" algn="l">
              <a:spcBef>
                <a:spcPts val="267"/>
              </a:spcBef>
              <a:spcAft>
                <a:spcPts val="0"/>
              </a:spcAft>
              <a:buClr>
                <a:schemeClr val="dk1"/>
              </a:buClr>
              <a:buSzPts val="1200"/>
              <a:buChar char="–"/>
              <a:defRPr sz="1600"/>
            </a:lvl2pPr>
            <a:lvl3pPr marL="1828754" lvl="2" indent="-389457" algn="l">
              <a:spcBef>
                <a:spcPts val="267"/>
              </a:spcBef>
              <a:spcAft>
                <a:spcPts val="0"/>
              </a:spcAft>
              <a:buClr>
                <a:schemeClr val="dk1"/>
              </a:buClr>
              <a:buSzPts val="1000"/>
              <a:buChar char="•"/>
              <a:defRPr sz="1333"/>
            </a:lvl3pPr>
            <a:lvl4pPr marL="2438339" lvl="3" indent="-380990" algn="l">
              <a:spcBef>
                <a:spcPts val="267"/>
              </a:spcBef>
              <a:spcAft>
                <a:spcPts val="0"/>
              </a:spcAft>
              <a:buClr>
                <a:schemeClr val="dk1"/>
              </a:buClr>
              <a:buSzPts val="900"/>
              <a:buChar char="–"/>
              <a:defRPr sz="1200"/>
            </a:lvl4pPr>
            <a:lvl5pPr marL="3047924" lvl="4" indent="-380990" algn="l">
              <a:spcBef>
                <a:spcPts val="267"/>
              </a:spcBef>
              <a:spcAft>
                <a:spcPts val="0"/>
              </a:spcAft>
              <a:buClr>
                <a:schemeClr val="dk1"/>
              </a:buClr>
              <a:buSzPts val="900"/>
              <a:buChar char="»"/>
              <a:defRPr sz="1200"/>
            </a:lvl5pPr>
            <a:lvl6pPr marL="3657509" lvl="5" indent="-380990" algn="l">
              <a:spcBef>
                <a:spcPts val="267"/>
              </a:spcBef>
              <a:spcAft>
                <a:spcPts val="0"/>
              </a:spcAft>
              <a:buClr>
                <a:schemeClr val="dk1"/>
              </a:buClr>
              <a:buSzPts val="900"/>
              <a:buChar char="•"/>
              <a:defRPr sz="1200"/>
            </a:lvl6pPr>
            <a:lvl7pPr marL="4267093" lvl="6" indent="-380990" algn="l">
              <a:spcBef>
                <a:spcPts val="267"/>
              </a:spcBef>
              <a:spcAft>
                <a:spcPts val="0"/>
              </a:spcAft>
              <a:buClr>
                <a:schemeClr val="dk1"/>
              </a:buClr>
              <a:buSzPts val="900"/>
              <a:buChar char="•"/>
              <a:defRPr sz="1200"/>
            </a:lvl7pPr>
            <a:lvl8pPr marL="4876678" lvl="7" indent="-380990" algn="l">
              <a:spcBef>
                <a:spcPts val="267"/>
              </a:spcBef>
              <a:spcAft>
                <a:spcPts val="0"/>
              </a:spcAft>
              <a:buClr>
                <a:schemeClr val="dk1"/>
              </a:buClr>
              <a:buSzPts val="900"/>
              <a:buChar char="•"/>
              <a:defRPr sz="1200"/>
            </a:lvl8pPr>
            <a:lvl9pPr marL="5486263" lvl="8" indent="-380990" algn="l">
              <a:spcBef>
                <a:spcPts val="267"/>
              </a:spcBef>
              <a:spcAft>
                <a:spcPts val="0"/>
              </a:spcAft>
              <a:buClr>
                <a:schemeClr val="dk1"/>
              </a:buClr>
              <a:buSzPts val="900"/>
              <a:buChar char="•"/>
              <a:defRPr sz="1200"/>
            </a:lvl9pPr>
          </a:lstStyle>
          <a:p>
            <a:endParaRPr/>
          </a:p>
        </p:txBody>
      </p:sp>
      <p:sp>
        <p:nvSpPr>
          <p:cNvPr id="82" name="Google Shape;82;p18"/>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7480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304800" y="183092"/>
            <a:ext cx="5486400" cy="7620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304800" y="1023409"/>
            <a:ext cx="2693459" cy="426508"/>
          </a:xfrm>
          <a:prstGeom prst="rect">
            <a:avLst/>
          </a:prstGeom>
          <a:noFill/>
          <a:ln>
            <a:noFill/>
          </a:ln>
        </p:spPr>
        <p:txBody>
          <a:bodyPr spcFirstLastPara="1" wrap="square" lIns="45725" tIns="22850" rIns="45725" bIns="22850" anchor="b" anchorCtr="0">
            <a:normAutofit/>
          </a:bodyPr>
          <a:lstStyle>
            <a:lvl1pPr marL="609585" lvl="0" indent="-304792" algn="l">
              <a:spcBef>
                <a:spcPts val="267"/>
              </a:spcBef>
              <a:spcAft>
                <a:spcPts val="0"/>
              </a:spcAft>
              <a:buClr>
                <a:schemeClr val="dk1"/>
              </a:buClr>
              <a:buSzPts val="1200"/>
              <a:buNone/>
              <a:defRPr sz="1600" b="1"/>
            </a:lvl1pPr>
            <a:lvl2pPr marL="1219170" lvl="1" indent="-304792" algn="l">
              <a:spcBef>
                <a:spcPts val="267"/>
              </a:spcBef>
              <a:spcAft>
                <a:spcPts val="0"/>
              </a:spcAft>
              <a:buClr>
                <a:schemeClr val="dk1"/>
              </a:buClr>
              <a:buSzPts val="1000"/>
              <a:buNone/>
              <a:defRPr sz="1333" b="1"/>
            </a:lvl2pPr>
            <a:lvl3pPr marL="1828754" lvl="2" indent="-304792" algn="l">
              <a:spcBef>
                <a:spcPts val="267"/>
              </a:spcBef>
              <a:spcAft>
                <a:spcPts val="0"/>
              </a:spcAft>
              <a:buClr>
                <a:schemeClr val="dk1"/>
              </a:buClr>
              <a:buSzPts val="900"/>
              <a:buNone/>
              <a:defRPr sz="1200" b="1"/>
            </a:lvl3pPr>
            <a:lvl4pPr marL="2438339" lvl="3" indent="-304792" algn="l">
              <a:spcBef>
                <a:spcPts val="267"/>
              </a:spcBef>
              <a:spcAft>
                <a:spcPts val="0"/>
              </a:spcAft>
              <a:buClr>
                <a:schemeClr val="dk1"/>
              </a:buClr>
              <a:buSzPts val="800"/>
              <a:buNone/>
              <a:defRPr sz="1067" b="1"/>
            </a:lvl4pPr>
            <a:lvl5pPr marL="3047924" lvl="4" indent="-304792" algn="l">
              <a:spcBef>
                <a:spcPts val="267"/>
              </a:spcBef>
              <a:spcAft>
                <a:spcPts val="0"/>
              </a:spcAft>
              <a:buClr>
                <a:schemeClr val="dk1"/>
              </a:buClr>
              <a:buSzPts val="800"/>
              <a:buNone/>
              <a:defRPr sz="1067" b="1"/>
            </a:lvl5pPr>
            <a:lvl6pPr marL="3657509" lvl="5" indent="-304792" algn="l">
              <a:spcBef>
                <a:spcPts val="267"/>
              </a:spcBef>
              <a:spcAft>
                <a:spcPts val="0"/>
              </a:spcAft>
              <a:buClr>
                <a:schemeClr val="dk1"/>
              </a:buClr>
              <a:buSzPts val="800"/>
              <a:buNone/>
              <a:defRPr sz="1067" b="1"/>
            </a:lvl6pPr>
            <a:lvl7pPr marL="4267093" lvl="6" indent="-304792" algn="l">
              <a:spcBef>
                <a:spcPts val="267"/>
              </a:spcBef>
              <a:spcAft>
                <a:spcPts val="0"/>
              </a:spcAft>
              <a:buClr>
                <a:schemeClr val="dk1"/>
              </a:buClr>
              <a:buSzPts val="800"/>
              <a:buNone/>
              <a:defRPr sz="1067" b="1"/>
            </a:lvl7pPr>
            <a:lvl8pPr marL="4876678" lvl="7" indent="-304792" algn="l">
              <a:spcBef>
                <a:spcPts val="267"/>
              </a:spcBef>
              <a:spcAft>
                <a:spcPts val="0"/>
              </a:spcAft>
              <a:buClr>
                <a:schemeClr val="dk1"/>
              </a:buClr>
              <a:buSzPts val="800"/>
              <a:buNone/>
              <a:defRPr sz="1067" b="1"/>
            </a:lvl8pPr>
            <a:lvl9pPr marL="5486263" lvl="8" indent="-304792" algn="l">
              <a:spcBef>
                <a:spcPts val="267"/>
              </a:spcBef>
              <a:spcAft>
                <a:spcPts val="0"/>
              </a:spcAft>
              <a:buClr>
                <a:schemeClr val="dk1"/>
              </a:buClr>
              <a:buSzPts val="800"/>
              <a:buNone/>
              <a:defRPr sz="1067" b="1"/>
            </a:lvl9pPr>
          </a:lstStyle>
          <a:p>
            <a:endParaRPr/>
          </a:p>
        </p:txBody>
      </p:sp>
      <p:sp>
        <p:nvSpPr>
          <p:cNvPr id="88" name="Google Shape;88;p19"/>
          <p:cNvSpPr txBox="1">
            <a:spLocks noGrp="1"/>
          </p:cNvSpPr>
          <p:nvPr>
            <p:ph type="body" idx="2"/>
          </p:nvPr>
        </p:nvSpPr>
        <p:spPr>
          <a:xfrm>
            <a:off x="304800" y="1449917"/>
            <a:ext cx="2693459" cy="2634192"/>
          </a:xfrm>
          <a:prstGeom prst="rect">
            <a:avLst/>
          </a:prstGeom>
          <a:noFill/>
          <a:ln>
            <a:noFill/>
          </a:ln>
        </p:spPr>
        <p:txBody>
          <a:bodyPr spcFirstLastPara="1" wrap="square" lIns="45725" tIns="22850" rIns="45725" bIns="22850" anchor="t" anchorCtr="0">
            <a:normAutofit/>
          </a:bodyPr>
          <a:lstStyle>
            <a:lvl1pPr marL="609585" lvl="0" indent="-406390" algn="l">
              <a:spcBef>
                <a:spcPts val="267"/>
              </a:spcBef>
              <a:spcAft>
                <a:spcPts val="0"/>
              </a:spcAft>
              <a:buClr>
                <a:schemeClr val="dk1"/>
              </a:buClr>
              <a:buSzPts val="1200"/>
              <a:buChar char="•"/>
              <a:defRPr sz="1600"/>
            </a:lvl1pPr>
            <a:lvl2pPr marL="1219170" lvl="1" indent="-389457" algn="l">
              <a:spcBef>
                <a:spcPts val="267"/>
              </a:spcBef>
              <a:spcAft>
                <a:spcPts val="0"/>
              </a:spcAft>
              <a:buClr>
                <a:schemeClr val="dk1"/>
              </a:buClr>
              <a:buSzPts val="1000"/>
              <a:buChar char="–"/>
              <a:defRPr sz="1333"/>
            </a:lvl2pPr>
            <a:lvl3pPr marL="1828754" lvl="2" indent="-380990" algn="l">
              <a:spcBef>
                <a:spcPts val="267"/>
              </a:spcBef>
              <a:spcAft>
                <a:spcPts val="0"/>
              </a:spcAft>
              <a:buClr>
                <a:schemeClr val="dk1"/>
              </a:buClr>
              <a:buSzPts val="900"/>
              <a:buChar char="•"/>
              <a:defRPr sz="1200"/>
            </a:lvl3pPr>
            <a:lvl4pPr marL="2438339" lvl="3" indent="-372524" algn="l">
              <a:spcBef>
                <a:spcPts val="267"/>
              </a:spcBef>
              <a:spcAft>
                <a:spcPts val="0"/>
              </a:spcAft>
              <a:buClr>
                <a:schemeClr val="dk1"/>
              </a:buClr>
              <a:buSzPts val="800"/>
              <a:buChar char="–"/>
              <a:defRPr sz="1067"/>
            </a:lvl4pPr>
            <a:lvl5pPr marL="3047924" lvl="4" indent="-372524" algn="l">
              <a:spcBef>
                <a:spcPts val="267"/>
              </a:spcBef>
              <a:spcAft>
                <a:spcPts val="0"/>
              </a:spcAft>
              <a:buClr>
                <a:schemeClr val="dk1"/>
              </a:buClr>
              <a:buSzPts val="800"/>
              <a:buChar char="»"/>
              <a:defRPr sz="1067"/>
            </a:lvl5pPr>
            <a:lvl6pPr marL="3657509" lvl="5" indent="-372524" algn="l">
              <a:spcBef>
                <a:spcPts val="267"/>
              </a:spcBef>
              <a:spcAft>
                <a:spcPts val="0"/>
              </a:spcAft>
              <a:buClr>
                <a:schemeClr val="dk1"/>
              </a:buClr>
              <a:buSzPts val="800"/>
              <a:buChar char="•"/>
              <a:defRPr sz="1067"/>
            </a:lvl6pPr>
            <a:lvl7pPr marL="4267093" lvl="6" indent="-372524" algn="l">
              <a:spcBef>
                <a:spcPts val="267"/>
              </a:spcBef>
              <a:spcAft>
                <a:spcPts val="0"/>
              </a:spcAft>
              <a:buClr>
                <a:schemeClr val="dk1"/>
              </a:buClr>
              <a:buSzPts val="800"/>
              <a:buChar char="•"/>
              <a:defRPr sz="1067"/>
            </a:lvl7pPr>
            <a:lvl8pPr marL="4876678" lvl="7" indent="-372524" algn="l">
              <a:spcBef>
                <a:spcPts val="267"/>
              </a:spcBef>
              <a:spcAft>
                <a:spcPts val="0"/>
              </a:spcAft>
              <a:buClr>
                <a:schemeClr val="dk1"/>
              </a:buClr>
              <a:buSzPts val="800"/>
              <a:buChar char="•"/>
              <a:defRPr sz="1067"/>
            </a:lvl8pPr>
            <a:lvl9pPr marL="5486263" lvl="8" indent="-372524" algn="l">
              <a:spcBef>
                <a:spcPts val="267"/>
              </a:spcBef>
              <a:spcAft>
                <a:spcPts val="0"/>
              </a:spcAft>
              <a:buClr>
                <a:schemeClr val="dk1"/>
              </a:buClr>
              <a:buSzPts val="800"/>
              <a:buChar char="•"/>
              <a:defRPr sz="1067"/>
            </a:lvl9pPr>
          </a:lstStyle>
          <a:p>
            <a:endParaRPr/>
          </a:p>
        </p:txBody>
      </p:sp>
      <p:sp>
        <p:nvSpPr>
          <p:cNvPr id="89" name="Google Shape;89;p19"/>
          <p:cNvSpPr txBox="1">
            <a:spLocks noGrp="1"/>
          </p:cNvSpPr>
          <p:nvPr>
            <p:ph type="body" idx="3"/>
          </p:nvPr>
        </p:nvSpPr>
        <p:spPr>
          <a:xfrm>
            <a:off x="3096684" y="1023409"/>
            <a:ext cx="2694517" cy="426508"/>
          </a:xfrm>
          <a:prstGeom prst="rect">
            <a:avLst/>
          </a:prstGeom>
          <a:noFill/>
          <a:ln>
            <a:noFill/>
          </a:ln>
        </p:spPr>
        <p:txBody>
          <a:bodyPr spcFirstLastPara="1" wrap="square" lIns="45725" tIns="22850" rIns="45725" bIns="22850" anchor="b" anchorCtr="0">
            <a:normAutofit/>
          </a:bodyPr>
          <a:lstStyle>
            <a:lvl1pPr marL="609585" lvl="0" indent="-304792" algn="l">
              <a:spcBef>
                <a:spcPts val="267"/>
              </a:spcBef>
              <a:spcAft>
                <a:spcPts val="0"/>
              </a:spcAft>
              <a:buClr>
                <a:schemeClr val="dk1"/>
              </a:buClr>
              <a:buSzPts val="1200"/>
              <a:buNone/>
              <a:defRPr sz="1600" b="1"/>
            </a:lvl1pPr>
            <a:lvl2pPr marL="1219170" lvl="1" indent="-304792" algn="l">
              <a:spcBef>
                <a:spcPts val="267"/>
              </a:spcBef>
              <a:spcAft>
                <a:spcPts val="0"/>
              </a:spcAft>
              <a:buClr>
                <a:schemeClr val="dk1"/>
              </a:buClr>
              <a:buSzPts val="1000"/>
              <a:buNone/>
              <a:defRPr sz="1333" b="1"/>
            </a:lvl2pPr>
            <a:lvl3pPr marL="1828754" lvl="2" indent="-304792" algn="l">
              <a:spcBef>
                <a:spcPts val="267"/>
              </a:spcBef>
              <a:spcAft>
                <a:spcPts val="0"/>
              </a:spcAft>
              <a:buClr>
                <a:schemeClr val="dk1"/>
              </a:buClr>
              <a:buSzPts val="900"/>
              <a:buNone/>
              <a:defRPr sz="1200" b="1"/>
            </a:lvl3pPr>
            <a:lvl4pPr marL="2438339" lvl="3" indent="-304792" algn="l">
              <a:spcBef>
                <a:spcPts val="267"/>
              </a:spcBef>
              <a:spcAft>
                <a:spcPts val="0"/>
              </a:spcAft>
              <a:buClr>
                <a:schemeClr val="dk1"/>
              </a:buClr>
              <a:buSzPts val="800"/>
              <a:buNone/>
              <a:defRPr sz="1067" b="1"/>
            </a:lvl4pPr>
            <a:lvl5pPr marL="3047924" lvl="4" indent="-304792" algn="l">
              <a:spcBef>
                <a:spcPts val="267"/>
              </a:spcBef>
              <a:spcAft>
                <a:spcPts val="0"/>
              </a:spcAft>
              <a:buClr>
                <a:schemeClr val="dk1"/>
              </a:buClr>
              <a:buSzPts val="800"/>
              <a:buNone/>
              <a:defRPr sz="1067" b="1"/>
            </a:lvl5pPr>
            <a:lvl6pPr marL="3657509" lvl="5" indent="-304792" algn="l">
              <a:spcBef>
                <a:spcPts val="267"/>
              </a:spcBef>
              <a:spcAft>
                <a:spcPts val="0"/>
              </a:spcAft>
              <a:buClr>
                <a:schemeClr val="dk1"/>
              </a:buClr>
              <a:buSzPts val="800"/>
              <a:buNone/>
              <a:defRPr sz="1067" b="1"/>
            </a:lvl6pPr>
            <a:lvl7pPr marL="4267093" lvl="6" indent="-304792" algn="l">
              <a:spcBef>
                <a:spcPts val="267"/>
              </a:spcBef>
              <a:spcAft>
                <a:spcPts val="0"/>
              </a:spcAft>
              <a:buClr>
                <a:schemeClr val="dk1"/>
              </a:buClr>
              <a:buSzPts val="800"/>
              <a:buNone/>
              <a:defRPr sz="1067" b="1"/>
            </a:lvl7pPr>
            <a:lvl8pPr marL="4876678" lvl="7" indent="-304792" algn="l">
              <a:spcBef>
                <a:spcPts val="267"/>
              </a:spcBef>
              <a:spcAft>
                <a:spcPts val="0"/>
              </a:spcAft>
              <a:buClr>
                <a:schemeClr val="dk1"/>
              </a:buClr>
              <a:buSzPts val="800"/>
              <a:buNone/>
              <a:defRPr sz="1067" b="1"/>
            </a:lvl8pPr>
            <a:lvl9pPr marL="5486263" lvl="8" indent="-304792" algn="l">
              <a:spcBef>
                <a:spcPts val="267"/>
              </a:spcBef>
              <a:spcAft>
                <a:spcPts val="0"/>
              </a:spcAft>
              <a:buClr>
                <a:schemeClr val="dk1"/>
              </a:buClr>
              <a:buSzPts val="800"/>
              <a:buNone/>
              <a:defRPr sz="1067" b="1"/>
            </a:lvl9pPr>
          </a:lstStyle>
          <a:p>
            <a:endParaRPr/>
          </a:p>
        </p:txBody>
      </p:sp>
      <p:sp>
        <p:nvSpPr>
          <p:cNvPr id="90" name="Google Shape;90;p19"/>
          <p:cNvSpPr txBox="1">
            <a:spLocks noGrp="1"/>
          </p:cNvSpPr>
          <p:nvPr>
            <p:ph type="body" idx="4"/>
          </p:nvPr>
        </p:nvSpPr>
        <p:spPr>
          <a:xfrm>
            <a:off x="3096684" y="1449917"/>
            <a:ext cx="2694517" cy="2634192"/>
          </a:xfrm>
          <a:prstGeom prst="rect">
            <a:avLst/>
          </a:prstGeom>
          <a:noFill/>
          <a:ln>
            <a:noFill/>
          </a:ln>
        </p:spPr>
        <p:txBody>
          <a:bodyPr spcFirstLastPara="1" wrap="square" lIns="45725" tIns="22850" rIns="45725" bIns="22850" anchor="t" anchorCtr="0">
            <a:normAutofit/>
          </a:bodyPr>
          <a:lstStyle>
            <a:lvl1pPr marL="609585" lvl="0" indent="-406390" algn="l">
              <a:spcBef>
                <a:spcPts val="267"/>
              </a:spcBef>
              <a:spcAft>
                <a:spcPts val="0"/>
              </a:spcAft>
              <a:buClr>
                <a:schemeClr val="dk1"/>
              </a:buClr>
              <a:buSzPts val="1200"/>
              <a:buChar char="•"/>
              <a:defRPr sz="1600"/>
            </a:lvl1pPr>
            <a:lvl2pPr marL="1219170" lvl="1" indent="-389457" algn="l">
              <a:spcBef>
                <a:spcPts val="267"/>
              </a:spcBef>
              <a:spcAft>
                <a:spcPts val="0"/>
              </a:spcAft>
              <a:buClr>
                <a:schemeClr val="dk1"/>
              </a:buClr>
              <a:buSzPts val="1000"/>
              <a:buChar char="–"/>
              <a:defRPr sz="1333"/>
            </a:lvl2pPr>
            <a:lvl3pPr marL="1828754" lvl="2" indent="-380990" algn="l">
              <a:spcBef>
                <a:spcPts val="267"/>
              </a:spcBef>
              <a:spcAft>
                <a:spcPts val="0"/>
              </a:spcAft>
              <a:buClr>
                <a:schemeClr val="dk1"/>
              </a:buClr>
              <a:buSzPts val="900"/>
              <a:buChar char="•"/>
              <a:defRPr sz="1200"/>
            </a:lvl3pPr>
            <a:lvl4pPr marL="2438339" lvl="3" indent="-372524" algn="l">
              <a:spcBef>
                <a:spcPts val="267"/>
              </a:spcBef>
              <a:spcAft>
                <a:spcPts val="0"/>
              </a:spcAft>
              <a:buClr>
                <a:schemeClr val="dk1"/>
              </a:buClr>
              <a:buSzPts val="800"/>
              <a:buChar char="–"/>
              <a:defRPr sz="1067"/>
            </a:lvl4pPr>
            <a:lvl5pPr marL="3047924" lvl="4" indent="-372524" algn="l">
              <a:spcBef>
                <a:spcPts val="267"/>
              </a:spcBef>
              <a:spcAft>
                <a:spcPts val="0"/>
              </a:spcAft>
              <a:buClr>
                <a:schemeClr val="dk1"/>
              </a:buClr>
              <a:buSzPts val="800"/>
              <a:buChar char="»"/>
              <a:defRPr sz="1067"/>
            </a:lvl5pPr>
            <a:lvl6pPr marL="3657509" lvl="5" indent="-372524" algn="l">
              <a:spcBef>
                <a:spcPts val="267"/>
              </a:spcBef>
              <a:spcAft>
                <a:spcPts val="0"/>
              </a:spcAft>
              <a:buClr>
                <a:schemeClr val="dk1"/>
              </a:buClr>
              <a:buSzPts val="800"/>
              <a:buChar char="•"/>
              <a:defRPr sz="1067"/>
            </a:lvl6pPr>
            <a:lvl7pPr marL="4267093" lvl="6" indent="-372524" algn="l">
              <a:spcBef>
                <a:spcPts val="267"/>
              </a:spcBef>
              <a:spcAft>
                <a:spcPts val="0"/>
              </a:spcAft>
              <a:buClr>
                <a:schemeClr val="dk1"/>
              </a:buClr>
              <a:buSzPts val="800"/>
              <a:buChar char="•"/>
              <a:defRPr sz="1067"/>
            </a:lvl7pPr>
            <a:lvl8pPr marL="4876678" lvl="7" indent="-372524" algn="l">
              <a:spcBef>
                <a:spcPts val="267"/>
              </a:spcBef>
              <a:spcAft>
                <a:spcPts val="0"/>
              </a:spcAft>
              <a:buClr>
                <a:schemeClr val="dk1"/>
              </a:buClr>
              <a:buSzPts val="800"/>
              <a:buChar char="•"/>
              <a:defRPr sz="1067"/>
            </a:lvl8pPr>
            <a:lvl9pPr marL="5486263" lvl="8" indent="-372524" algn="l">
              <a:spcBef>
                <a:spcPts val="267"/>
              </a:spcBef>
              <a:spcAft>
                <a:spcPts val="0"/>
              </a:spcAft>
              <a:buClr>
                <a:schemeClr val="dk1"/>
              </a:buClr>
              <a:buSzPts val="800"/>
              <a:buChar char="•"/>
              <a:defRPr sz="1067"/>
            </a:lvl9pPr>
          </a:lstStyle>
          <a:p>
            <a:endParaRPr/>
          </a:p>
        </p:txBody>
      </p:sp>
      <p:sp>
        <p:nvSpPr>
          <p:cNvPr id="91" name="Google Shape;91;p19"/>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56868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04800" y="183092"/>
            <a:ext cx="5486400" cy="7620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9902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F8D3-40A7-73AA-7027-1F76AB6440D6}"/>
              </a:ext>
            </a:extLst>
          </p:cNvPr>
          <p:cNvSpPr>
            <a:spLocks noGrp="1"/>
          </p:cNvSpPr>
          <p:nvPr>
            <p:ph type="title"/>
          </p:nvPr>
        </p:nvSpPr>
        <p:spPr>
          <a:xfrm>
            <a:off x="472440" y="670878"/>
            <a:ext cx="11186160" cy="602615"/>
          </a:xfrm>
        </p:spPr>
        <p:txBody>
          <a:bodyPr>
            <a:normAutofit/>
          </a:bodyPr>
          <a:lstStyle>
            <a:lvl1pPr>
              <a:defRPr sz="3600">
                <a:solidFill>
                  <a:srgbClr val="15235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B8E4406-63F5-0139-6C2C-C51D37814B13}"/>
              </a:ext>
            </a:extLst>
          </p:cNvPr>
          <p:cNvSpPr>
            <a:spLocks noGrp="1"/>
          </p:cNvSpPr>
          <p:nvPr>
            <p:ph idx="1"/>
          </p:nvPr>
        </p:nvSpPr>
        <p:spPr>
          <a:xfrm>
            <a:off x="472440" y="1653541"/>
            <a:ext cx="11186160" cy="4265458"/>
          </a:xfrm>
        </p:spPr>
        <p:txBody>
          <a:bodyPr>
            <a:normAutofit/>
          </a:bodyPr>
          <a:lstStyle>
            <a:lvl1pPr>
              <a:lnSpc>
                <a:spcPct val="100000"/>
              </a:lnSpc>
              <a:spcBef>
                <a:spcPts val="600"/>
              </a:spcBef>
              <a:spcAft>
                <a:spcPts val="1200"/>
              </a:spcAft>
              <a:defRPr sz="2400"/>
            </a:lvl1pPr>
            <a:lvl2pPr>
              <a:lnSpc>
                <a:spcPct val="100000"/>
              </a:lnSpc>
              <a:spcBef>
                <a:spcPts val="600"/>
              </a:spcBef>
              <a:spcAft>
                <a:spcPts val="1200"/>
              </a:spcAft>
              <a:defRPr sz="2400"/>
            </a:lvl2pPr>
            <a:lvl3pPr>
              <a:lnSpc>
                <a:spcPct val="100000"/>
              </a:lnSpc>
              <a:spcBef>
                <a:spcPts val="600"/>
              </a:spcBef>
              <a:spcAft>
                <a:spcPts val="1200"/>
              </a:spcAft>
              <a:defRPr sz="2400"/>
            </a:lvl3pPr>
            <a:lvl4pPr>
              <a:lnSpc>
                <a:spcPct val="100000"/>
              </a:lnSpc>
              <a:spcBef>
                <a:spcPts val="600"/>
              </a:spcBef>
              <a:spcAft>
                <a:spcPts val="1200"/>
              </a:spcAft>
              <a:defRPr sz="2400"/>
            </a:lvl4pPr>
            <a:lvl5pPr>
              <a:lnSpc>
                <a:spcPct val="100000"/>
              </a:lnSpc>
              <a:spcBef>
                <a:spcPts val="600"/>
              </a:spcBef>
              <a:spcAft>
                <a:spcPts val="12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02A09C-94BF-D338-6EEC-3A975A727D93}"/>
              </a:ext>
            </a:extLst>
          </p:cNvPr>
          <p:cNvSpPr>
            <a:spLocks noGrp="1"/>
          </p:cNvSpPr>
          <p:nvPr>
            <p:ph type="dt" sz="half" idx="10"/>
          </p:nvPr>
        </p:nvSpPr>
        <p:spPr/>
        <p:txBody>
          <a:bodyPr/>
          <a:lstStyle/>
          <a:p>
            <a:fld id="{302278A1-853C-40BF-A2A1-F0ABBBF95549}" type="datetimeFigureOut">
              <a:rPr lang="en-US" smtClean="0"/>
              <a:t>4/29/2025</a:t>
            </a:fld>
            <a:endParaRPr lang="en-US"/>
          </a:p>
        </p:txBody>
      </p:sp>
      <p:sp>
        <p:nvSpPr>
          <p:cNvPr id="5" name="Footer Placeholder 4">
            <a:extLst>
              <a:ext uri="{FF2B5EF4-FFF2-40B4-BE49-F238E27FC236}">
                <a16:creationId xmlns:a16="http://schemas.microsoft.com/office/drawing/2014/main" id="{93B0837A-C370-AA49-02F9-92E257C06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819A5-D34A-CF30-F5FF-5923C2AB83E2}"/>
              </a:ext>
            </a:extLst>
          </p:cNvPr>
          <p:cNvSpPr>
            <a:spLocks noGrp="1"/>
          </p:cNvSpPr>
          <p:nvPr>
            <p:ph type="sldNum" sz="quarter" idx="12"/>
          </p:nvPr>
        </p:nvSpPr>
        <p:spPr/>
        <p:txBody>
          <a:bodyPr/>
          <a:lstStyle/>
          <a:p>
            <a:fld id="{5C422415-5C4A-4D0B-AB2D-113F933D53E6}" type="slidenum">
              <a:rPr lang="en-US" smtClean="0"/>
              <a:t>‹#›</a:t>
            </a:fld>
            <a:endParaRPr lang="en-US"/>
          </a:p>
        </p:txBody>
      </p:sp>
      <p:cxnSp>
        <p:nvCxnSpPr>
          <p:cNvPr id="7" name="Straight Connector 6">
            <a:extLst>
              <a:ext uri="{FF2B5EF4-FFF2-40B4-BE49-F238E27FC236}">
                <a16:creationId xmlns:a16="http://schemas.microsoft.com/office/drawing/2014/main" id="{752A819A-EB99-3F22-CE6C-BA6E354F60C5}"/>
              </a:ext>
            </a:extLst>
          </p:cNvPr>
          <p:cNvCxnSpPr>
            <a:cxnSpLocks/>
          </p:cNvCxnSpPr>
          <p:nvPr userDrawn="1"/>
        </p:nvCxnSpPr>
        <p:spPr>
          <a:xfrm>
            <a:off x="0" y="376709"/>
            <a:ext cx="1485900" cy="0"/>
          </a:xfrm>
          <a:prstGeom prst="line">
            <a:avLst/>
          </a:prstGeom>
          <a:ln w="38100">
            <a:solidFill>
              <a:srgbClr val="1523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302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304801" y="182034"/>
            <a:ext cx="2005543" cy="774700"/>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333"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2383368" y="182034"/>
            <a:ext cx="3407833" cy="3902076"/>
          </a:xfrm>
          <a:prstGeom prst="rect">
            <a:avLst/>
          </a:prstGeom>
          <a:noFill/>
          <a:ln>
            <a:noFill/>
          </a:ln>
        </p:spPr>
        <p:txBody>
          <a:bodyPr spcFirstLastPara="1" wrap="square" lIns="45725" tIns="22850" rIns="45725" bIns="22850" anchor="t" anchorCtr="0">
            <a:normAutofit/>
          </a:bodyPr>
          <a:lstStyle>
            <a:lvl1pPr marL="609585" lvl="0" indent="-440256" algn="l">
              <a:spcBef>
                <a:spcPts val="400"/>
              </a:spcBef>
              <a:spcAft>
                <a:spcPts val="0"/>
              </a:spcAft>
              <a:buClr>
                <a:schemeClr val="dk1"/>
              </a:buClr>
              <a:buSzPts val="1600"/>
              <a:buChar char="•"/>
              <a:defRPr sz="2133"/>
            </a:lvl1pPr>
            <a:lvl2pPr marL="1219170" lvl="1" indent="-423323" algn="l">
              <a:spcBef>
                <a:spcPts val="400"/>
              </a:spcBef>
              <a:spcAft>
                <a:spcPts val="0"/>
              </a:spcAft>
              <a:buClr>
                <a:schemeClr val="dk1"/>
              </a:buClr>
              <a:buSzPts val="1400"/>
              <a:buChar char="–"/>
              <a:defRPr sz="1867"/>
            </a:lvl2pPr>
            <a:lvl3pPr marL="1828754" lvl="2" indent="-406390" algn="l">
              <a:spcBef>
                <a:spcPts val="267"/>
              </a:spcBef>
              <a:spcAft>
                <a:spcPts val="0"/>
              </a:spcAft>
              <a:buClr>
                <a:schemeClr val="dk1"/>
              </a:buClr>
              <a:buSzPts val="1200"/>
              <a:buChar char="•"/>
              <a:defRPr sz="1600"/>
            </a:lvl3pPr>
            <a:lvl4pPr marL="2438339" lvl="3" indent="-389457" algn="l">
              <a:spcBef>
                <a:spcPts val="267"/>
              </a:spcBef>
              <a:spcAft>
                <a:spcPts val="0"/>
              </a:spcAft>
              <a:buClr>
                <a:schemeClr val="dk1"/>
              </a:buClr>
              <a:buSzPts val="1000"/>
              <a:buChar char="–"/>
              <a:defRPr sz="1333"/>
            </a:lvl4pPr>
            <a:lvl5pPr marL="3047924" lvl="4" indent="-389457" algn="l">
              <a:spcBef>
                <a:spcPts val="267"/>
              </a:spcBef>
              <a:spcAft>
                <a:spcPts val="0"/>
              </a:spcAft>
              <a:buClr>
                <a:schemeClr val="dk1"/>
              </a:buClr>
              <a:buSzPts val="1000"/>
              <a:buChar char="»"/>
              <a:defRPr sz="1333"/>
            </a:lvl5pPr>
            <a:lvl6pPr marL="3657509" lvl="5" indent="-389457" algn="l">
              <a:spcBef>
                <a:spcPts val="267"/>
              </a:spcBef>
              <a:spcAft>
                <a:spcPts val="0"/>
              </a:spcAft>
              <a:buClr>
                <a:schemeClr val="dk1"/>
              </a:buClr>
              <a:buSzPts val="1000"/>
              <a:buChar char="•"/>
              <a:defRPr sz="1333"/>
            </a:lvl6pPr>
            <a:lvl7pPr marL="4267093" lvl="6" indent="-389457" algn="l">
              <a:spcBef>
                <a:spcPts val="267"/>
              </a:spcBef>
              <a:spcAft>
                <a:spcPts val="0"/>
              </a:spcAft>
              <a:buClr>
                <a:schemeClr val="dk1"/>
              </a:buClr>
              <a:buSzPts val="1000"/>
              <a:buChar char="•"/>
              <a:defRPr sz="1333"/>
            </a:lvl7pPr>
            <a:lvl8pPr marL="4876678" lvl="7" indent="-389457" algn="l">
              <a:spcBef>
                <a:spcPts val="267"/>
              </a:spcBef>
              <a:spcAft>
                <a:spcPts val="0"/>
              </a:spcAft>
              <a:buClr>
                <a:schemeClr val="dk1"/>
              </a:buClr>
              <a:buSzPts val="1000"/>
              <a:buChar char="•"/>
              <a:defRPr sz="1333"/>
            </a:lvl8pPr>
            <a:lvl9pPr marL="5486263" lvl="8" indent="-389457" algn="l">
              <a:spcBef>
                <a:spcPts val="267"/>
              </a:spcBef>
              <a:spcAft>
                <a:spcPts val="0"/>
              </a:spcAft>
              <a:buClr>
                <a:schemeClr val="dk1"/>
              </a:buClr>
              <a:buSzPts val="1000"/>
              <a:buChar char="•"/>
              <a:defRPr sz="1333"/>
            </a:lvl9pPr>
          </a:lstStyle>
          <a:p>
            <a:endParaRPr/>
          </a:p>
        </p:txBody>
      </p:sp>
      <p:sp>
        <p:nvSpPr>
          <p:cNvPr id="102" name="Google Shape;102;p21"/>
          <p:cNvSpPr txBox="1">
            <a:spLocks noGrp="1"/>
          </p:cNvSpPr>
          <p:nvPr>
            <p:ph type="body" idx="2"/>
          </p:nvPr>
        </p:nvSpPr>
        <p:spPr>
          <a:xfrm>
            <a:off x="304801" y="956733"/>
            <a:ext cx="2005543" cy="3127376"/>
          </a:xfrm>
          <a:prstGeom prst="rect">
            <a:avLst/>
          </a:prstGeom>
          <a:noFill/>
          <a:ln>
            <a:noFill/>
          </a:ln>
        </p:spPr>
        <p:txBody>
          <a:bodyPr spcFirstLastPara="1" wrap="square" lIns="45725" tIns="22850" rIns="45725" bIns="22850" anchor="t" anchorCtr="0">
            <a:normAutofit/>
          </a:bodyPr>
          <a:lstStyle>
            <a:lvl1pPr marL="609585" lvl="0" indent="-304792" algn="l">
              <a:spcBef>
                <a:spcPts val="133"/>
              </a:spcBef>
              <a:spcAft>
                <a:spcPts val="0"/>
              </a:spcAft>
              <a:buClr>
                <a:schemeClr val="dk1"/>
              </a:buClr>
              <a:buSzPts val="700"/>
              <a:buNone/>
              <a:defRPr sz="933"/>
            </a:lvl1pPr>
            <a:lvl2pPr marL="1219170" lvl="1" indent="-304792" algn="l">
              <a:spcBef>
                <a:spcPts val="133"/>
              </a:spcBef>
              <a:spcAft>
                <a:spcPts val="0"/>
              </a:spcAft>
              <a:buClr>
                <a:schemeClr val="dk1"/>
              </a:buClr>
              <a:buSzPts val="600"/>
              <a:buNone/>
              <a:defRPr sz="800"/>
            </a:lvl2pPr>
            <a:lvl3pPr marL="1828754" lvl="2" indent="-304792" algn="l">
              <a:spcBef>
                <a:spcPts val="133"/>
              </a:spcBef>
              <a:spcAft>
                <a:spcPts val="0"/>
              </a:spcAft>
              <a:buClr>
                <a:schemeClr val="dk1"/>
              </a:buClr>
              <a:buSzPts val="500"/>
              <a:buNone/>
              <a:defRPr sz="667"/>
            </a:lvl3pPr>
            <a:lvl4pPr marL="2438339" lvl="3" indent="-304792" algn="l">
              <a:spcBef>
                <a:spcPts val="133"/>
              </a:spcBef>
              <a:spcAft>
                <a:spcPts val="0"/>
              </a:spcAft>
              <a:buClr>
                <a:schemeClr val="dk1"/>
              </a:buClr>
              <a:buSzPts val="500"/>
              <a:buNone/>
              <a:defRPr sz="667"/>
            </a:lvl4pPr>
            <a:lvl5pPr marL="3047924" lvl="4" indent="-304792" algn="l">
              <a:spcBef>
                <a:spcPts val="133"/>
              </a:spcBef>
              <a:spcAft>
                <a:spcPts val="0"/>
              </a:spcAft>
              <a:buClr>
                <a:schemeClr val="dk1"/>
              </a:buClr>
              <a:buSzPts val="500"/>
              <a:buNone/>
              <a:defRPr sz="667"/>
            </a:lvl5pPr>
            <a:lvl6pPr marL="3657509" lvl="5" indent="-304792" algn="l">
              <a:spcBef>
                <a:spcPts val="133"/>
              </a:spcBef>
              <a:spcAft>
                <a:spcPts val="0"/>
              </a:spcAft>
              <a:buClr>
                <a:schemeClr val="dk1"/>
              </a:buClr>
              <a:buSzPts val="500"/>
              <a:buNone/>
              <a:defRPr sz="667"/>
            </a:lvl6pPr>
            <a:lvl7pPr marL="4267093" lvl="6" indent="-304792" algn="l">
              <a:spcBef>
                <a:spcPts val="133"/>
              </a:spcBef>
              <a:spcAft>
                <a:spcPts val="0"/>
              </a:spcAft>
              <a:buClr>
                <a:schemeClr val="dk1"/>
              </a:buClr>
              <a:buSzPts val="500"/>
              <a:buNone/>
              <a:defRPr sz="667"/>
            </a:lvl7pPr>
            <a:lvl8pPr marL="4876678" lvl="7" indent="-304792" algn="l">
              <a:spcBef>
                <a:spcPts val="133"/>
              </a:spcBef>
              <a:spcAft>
                <a:spcPts val="0"/>
              </a:spcAft>
              <a:buClr>
                <a:schemeClr val="dk1"/>
              </a:buClr>
              <a:buSzPts val="500"/>
              <a:buNone/>
              <a:defRPr sz="667"/>
            </a:lvl8pPr>
            <a:lvl9pPr marL="5486263" lvl="8" indent="-304792" algn="l">
              <a:spcBef>
                <a:spcPts val="133"/>
              </a:spcBef>
              <a:spcAft>
                <a:spcPts val="0"/>
              </a:spcAft>
              <a:buClr>
                <a:schemeClr val="dk1"/>
              </a:buClr>
              <a:buSzPts val="500"/>
              <a:buNone/>
              <a:defRPr sz="667"/>
            </a:lvl9pPr>
          </a:lstStyle>
          <a:p>
            <a:endParaRPr/>
          </a:p>
        </p:txBody>
      </p:sp>
      <p:sp>
        <p:nvSpPr>
          <p:cNvPr id="103" name="Google Shape;103;p21"/>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7720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194859" y="3200401"/>
            <a:ext cx="3657600" cy="377825"/>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333"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8" name="Google Shape;108;p22"/>
          <p:cNvSpPr>
            <a:spLocks noGrp="1"/>
          </p:cNvSpPr>
          <p:nvPr>
            <p:ph type="pic" idx="2"/>
          </p:nvPr>
        </p:nvSpPr>
        <p:spPr>
          <a:xfrm>
            <a:off x="1194859" y="408517"/>
            <a:ext cx="3657600" cy="2743200"/>
          </a:xfrm>
          <a:prstGeom prst="rect">
            <a:avLst/>
          </a:prstGeom>
          <a:noFill/>
          <a:ln>
            <a:noFill/>
          </a:ln>
        </p:spPr>
      </p:sp>
      <p:sp>
        <p:nvSpPr>
          <p:cNvPr id="109" name="Google Shape;109;p22"/>
          <p:cNvSpPr txBox="1">
            <a:spLocks noGrp="1"/>
          </p:cNvSpPr>
          <p:nvPr>
            <p:ph type="body" idx="1"/>
          </p:nvPr>
        </p:nvSpPr>
        <p:spPr>
          <a:xfrm>
            <a:off x="1194859" y="3578226"/>
            <a:ext cx="3657600" cy="536575"/>
          </a:xfrm>
          <a:prstGeom prst="rect">
            <a:avLst/>
          </a:prstGeom>
          <a:noFill/>
          <a:ln>
            <a:noFill/>
          </a:ln>
        </p:spPr>
        <p:txBody>
          <a:bodyPr spcFirstLastPara="1" wrap="square" lIns="45725" tIns="22850" rIns="45725" bIns="22850" anchor="t" anchorCtr="0">
            <a:normAutofit/>
          </a:bodyPr>
          <a:lstStyle>
            <a:lvl1pPr marL="609585" lvl="0" indent="-304792" algn="l">
              <a:spcBef>
                <a:spcPts val="133"/>
              </a:spcBef>
              <a:spcAft>
                <a:spcPts val="0"/>
              </a:spcAft>
              <a:buClr>
                <a:schemeClr val="dk1"/>
              </a:buClr>
              <a:buSzPts val="700"/>
              <a:buNone/>
              <a:defRPr sz="933"/>
            </a:lvl1pPr>
            <a:lvl2pPr marL="1219170" lvl="1" indent="-304792" algn="l">
              <a:spcBef>
                <a:spcPts val="133"/>
              </a:spcBef>
              <a:spcAft>
                <a:spcPts val="0"/>
              </a:spcAft>
              <a:buClr>
                <a:schemeClr val="dk1"/>
              </a:buClr>
              <a:buSzPts val="600"/>
              <a:buNone/>
              <a:defRPr sz="800"/>
            </a:lvl2pPr>
            <a:lvl3pPr marL="1828754" lvl="2" indent="-304792" algn="l">
              <a:spcBef>
                <a:spcPts val="133"/>
              </a:spcBef>
              <a:spcAft>
                <a:spcPts val="0"/>
              </a:spcAft>
              <a:buClr>
                <a:schemeClr val="dk1"/>
              </a:buClr>
              <a:buSzPts val="500"/>
              <a:buNone/>
              <a:defRPr sz="667"/>
            </a:lvl3pPr>
            <a:lvl4pPr marL="2438339" lvl="3" indent="-304792" algn="l">
              <a:spcBef>
                <a:spcPts val="133"/>
              </a:spcBef>
              <a:spcAft>
                <a:spcPts val="0"/>
              </a:spcAft>
              <a:buClr>
                <a:schemeClr val="dk1"/>
              </a:buClr>
              <a:buSzPts val="500"/>
              <a:buNone/>
              <a:defRPr sz="667"/>
            </a:lvl4pPr>
            <a:lvl5pPr marL="3047924" lvl="4" indent="-304792" algn="l">
              <a:spcBef>
                <a:spcPts val="133"/>
              </a:spcBef>
              <a:spcAft>
                <a:spcPts val="0"/>
              </a:spcAft>
              <a:buClr>
                <a:schemeClr val="dk1"/>
              </a:buClr>
              <a:buSzPts val="500"/>
              <a:buNone/>
              <a:defRPr sz="667"/>
            </a:lvl5pPr>
            <a:lvl6pPr marL="3657509" lvl="5" indent="-304792" algn="l">
              <a:spcBef>
                <a:spcPts val="133"/>
              </a:spcBef>
              <a:spcAft>
                <a:spcPts val="0"/>
              </a:spcAft>
              <a:buClr>
                <a:schemeClr val="dk1"/>
              </a:buClr>
              <a:buSzPts val="500"/>
              <a:buNone/>
              <a:defRPr sz="667"/>
            </a:lvl6pPr>
            <a:lvl7pPr marL="4267093" lvl="6" indent="-304792" algn="l">
              <a:spcBef>
                <a:spcPts val="133"/>
              </a:spcBef>
              <a:spcAft>
                <a:spcPts val="0"/>
              </a:spcAft>
              <a:buClr>
                <a:schemeClr val="dk1"/>
              </a:buClr>
              <a:buSzPts val="500"/>
              <a:buNone/>
              <a:defRPr sz="667"/>
            </a:lvl7pPr>
            <a:lvl8pPr marL="4876678" lvl="7" indent="-304792" algn="l">
              <a:spcBef>
                <a:spcPts val="133"/>
              </a:spcBef>
              <a:spcAft>
                <a:spcPts val="0"/>
              </a:spcAft>
              <a:buClr>
                <a:schemeClr val="dk1"/>
              </a:buClr>
              <a:buSzPts val="500"/>
              <a:buNone/>
              <a:defRPr sz="667"/>
            </a:lvl8pPr>
            <a:lvl9pPr marL="5486263" lvl="8" indent="-304792" algn="l">
              <a:spcBef>
                <a:spcPts val="133"/>
              </a:spcBef>
              <a:spcAft>
                <a:spcPts val="0"/>
              </a:spcAft>
              <a:buClr>
                <a:schemeClr val="dk1"/>
              </a:buClr>
              <a:buSzPts val="500"/>
              <a:buNone/>
              <a:defRPr sz="667"/>
            </a:lvl9pPr>
          </a:lstStyle>
          <a:p>
            <a:endParaRPr/>
          </a:p>
        </p:txBody>
      </p:sp>
      <p:sp>
        <p:nvSpPr>
          <p:cNvPr id="110" name="Google Shape;110;p22"/>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98396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04800" y="183092"/>
            <a:ext cx="5486400" cy="7620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539346" y="-167745"/>
            <a:ext cx="3017309" cy="5486400"/>
          </a:xfrm>
          <a:prstGeom prst="rect">
            <a:avLst/>
          </a:prstGeom>
          <a:noFill/>
          <a:ln>
            <a:noFill/>
          </a:ln>
        </p:spPr>
        <p:txBody>
          <a:bodyPr spcFirstLastPara="1" wrap="square" lIns="45725" tIns="22850" rIns="45725" bIns="22850" anchor="t" anchorCtr="0">
            <a:normAutofit/>
          </a:bodyPr>
          <a:lstStyle>
            <a:lvl1pPr marL="609585" lvl="0" indent="-380990" algn="l">
              <a:spcBef>
                <a:spcPts val="267"/>
              </a:spcBef>
              <a:spcAft>
                <a:spcPts val="0"/>
              </a:spcAft>
              <a:buClr>
                <a:schemeClr val="dk1"/>
              </a:buClr>
              <a:buSzPts val="900"/>
              <a:buChar char="•"/>
              <a:defRPr/>
            </a:lvl1pPr>
            <a:lvl2pPr marL="1219170" lvl="1" indent="-380990" algn="l">
              <a:spcBef>
                <a:spcPts val="267"/>
              </a:spcBef>
              <a:spcAft>
                <a:spcPts val="0"/>
              </a:spcAft>
              <a:buClr>
                <a:schemeClr val="dk1"/>
              </a:buClr>
              <a:buSzPts val="900"/>
              <a:buChar char="–"/>
              <a:defRPr/>
            </a:lvl2pPr>
            <a:lvl3pPr marL="1828754" lvl="2" indent="-380990" algn="l">
              <a:spcBef>
                <a:spcPts val="267"/>
              </a:spcBef>
              <a:spcAft>
                <a:spcPts val="0"/>
              </a:spcAft>
              <a:buClr>
                <a:schemeClr val="dk1"/>
              </a:buClr>
              <a:buSzPts val="900"/>
              <a:buChar char="•"/>
              <a:defRPr/>
            </a:lvl3pPr>
            <a:lvl4pPr marL="2438339" lvl="3" indent="-380990" algn="l">
              <a:spcBef>
                <a:spcPts val="267"/>
              </a:spcBef>
              <a:spcAft>
                <a:spcPts val="0"/>
              </a:spcAft>
              <a:buClr>
                <a:schemeClr val="dk1"/>
              </a:buClr>
              <a:buSzPts val="900"/>
              <a:buChar char="–"/>
              <a:defRPr/>
            </a:lvl4pPr>
            <a:lvl5pPr marL="3047924" lvl="4" indent="-380990" algn="l">
              <a:spcBef>
                <a:spcPts val="267"/>
              </a:spcBef>
              <a:spcAft>
                <a:spcPts val="0"/>
              </a:spcAft>
              <a:buClr>
                <a:schemeClr val="dk1"/>
              </a:buClr>
              <a:buSzPts val="900"/>
              <a:buChar char="»"/>
              <a:defRPr/>
            </a:lvl5pPr>
            <a:lvl6pPr marL="3657509" lvl="5" indent="-380990" algn="l">
              <a:spcBef>
                <a:spcPts val="267"/>
              </a:spcBef>
              <a:spcAft>
                <a:spcPts val="0"/>
              </a:spcAft>
              <a:buClr>
                <a:schemeClr val="dk1"/>
              </a:buClr>
              <a:buSzPts val="900"/>
              <a:buChar char="•"/>
              <a:defRPr/>
            </a:lvl6pPr>
            <a:lvl7pPr marL="4267093" lvl="6" indent="-380990" algn="l">
              <a:spcBef>
                <a:spcPts val="267"/>
              </a:spcBef>
              <a:spcAft>
                <a:spcPts val="0"/>
              </a:spcAft>
              <a:buClr>
                <a:schemeClr val="dk1"/>
              </a:buClr>
              <a:buSzPts val="900"/>
              <a:buChar char="•"/>
              <a:defRPr/>
            </a:lvl7pPr>
            <a:lvl8pPr marL="4876678" lvl="7" indent="-380990" algn="l">
              <a:spcBef>
                <a:spcPts val="267"/>
              </a:spcBef>
              <a:spcAft>
                <a:spcPts val="0"/>
              </a:spcAft>
              <a:buClr>
                <a:schemeClr val="dk1"/>
              </a:buClr>
              <a:buSzPts val="900"/>
              <a:buChar char="•"/>
              <a:defRPr/>
            </a:lvl8pPr>
            <a:lvl9pPr marL="5486263" lvl="8" indent="-380990" algn="l">
              <a:spcBef>
                <a:spcPts val="267"/>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13203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3154893" y="1447800"/>
            <a:ext cx="3901017" cy="13716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360893" y="127000"/>
            <a:ext cx="3901017" cy="4013200"/>
          </a:xfrm>
          <a:prstGeom prst="rect">
            <a:avLst/>
          </a:prstGeom>
          <a:noFill/>
          <a:ln>
            <a:noFill/>
          </a:ln>
        </p:spPr>
        <p:txBody>
          <a:bodyPr spcFirstLastPara="1" wrap="square" lIns="45725" tIns="22850" rIns="45725" bIns="22850" anchor="t" anchorCtr="0">
            <a:normAutofit/>
          </a:bodyPr>
          <a:lstStyle>
            <a:lvl1pPr marL="609585" lvl="0" indent="-380990" algn="l">
              <a:spcBef>
                <a:spcPts val="267"/>
              </a:spcBef>
              <a:spcAft>
                <a:spcPts val="0"/>
              </a:spcAft>
              <a:buClr>
                <a:schemeClr val="dk1"/>
              </a:buClr>
              <a:buSzPts val="900"/>
              <a:buChar char="•"/>
              <a:defRPr/>
            </a:lvl1pPr>
            <a:lvl2pPr marL="1219170" lvl="1" indent="-380990" algn="l">
              <a:spcBef>
                <a:spcPts val="267"/>
              </a:spcBef>
              <a:spcAft>
                <a:spcPts val="0"/>
              </a:spcAft>
              <a:buClr>
                <a:schemeClr val="dk1"/>
              </a:buClr>
              <a:buSzPts val="900"/>
              <a:buChar char="–"/>
              <a:defRPr/>
            </a:lvl2pPr>
            <a:lvl3pPr marL="1828754" lvl="2" indent="-380990" algn="l">
              <a:spcBef>
                <a:spcPts val="267"/>
              </a:spcBef>
              <a:spcAft>
                <a:spcPts val="0"/>
              </a:spcAft>
              <a:buClr>
                <a:schemeClr val="dk1"/>
              </a:buClr>
              <a:buSzPts val="900"/>
              <a:buChar char="•"/>
              <a:defRPr/>
            </a:lvl3pPr>
            <a:lvl4pPr marL="2438339" lvl="3" indent="-380990" algn="l">
              <a:spcBef>
                <a:spcPts val="267"/>
              </a:spcBef>
              <a:spcAft>
                <a:spcPts val="0"/>
              </a:spcAft>
              <a:buClr>
                <a:schemeClr val="dk1"/>
              </a:buClr>
              <a:buSzPts val="900"/>
              <a:buChar char="–"/>
              <a:defRPr/>
            </a:lvl4pPr>
            <a:lvl5pPr marL="3047924" lvl="4" indent="-380990" algn="l">
              <a:spcBef>
                <a:spcPts val="267"/>
              </a:spcBef>
              <a:spcAft>
                <a:spcPts val="0"/>
              </a:spcAft>
              <a:buClr>
                <a:schemeClr val="dk1"/>
              </a:buClr>
              <a:buSzPts val="900"/>
              <a:buChar char="»"/>
              <a:defRPr/>
            </a:lvl5pPr>
            <a:lvl6pPr marL="3657509" lvl="5" indent="-380990" algn="l">
              <a:spcBef>
                <a:spcPts val="267"/>
              </a:spcBef>
              <a:spcAft>
                <a:spcPts val="0"/>
              </a:spcAft>
              <a:buClr>
                <a:schemeClr val="dk1"/>
              </a:buClr>
              <a:buSzPts val="900"/>
              <a:buChar char="•"/>
              <a:defRPr/>
            </a:lvl6pPr>
            <a:lvl7pPr marL="4267093" lvl="6" indent="-380990" algn="l">
              <a:spcBef>
                <a:spcPts val="267"/>
              </a:spcBef>
              <a:spcAft>
                <a:spcPts val="0"/>
              </a:spcAft>
              <a:buClr>
                <a:schemeClr val="dk1"/>
              </a:buClr>
              <a:buSzPts val="900"/>
              <a:buChar char="•"/>
              <a:defRPr/>
            </a:lvl7pPr>
            <a:lvl8pPr marL="4876678" lvl="7" indent="-380990" algn="l">
              <a:spcBef>
                <a:spcPts val="267"/>
              </a:spcBef>
              <a:spcAft>
                <a:spcPts val="0"/>
              </a:spcAft>
              <a:buClr>
                <a:schemeClr val="dk1"/>
              </a:buClr>
              <a:buSzPts val="900"/>
              <a:buChar char="•"/>
              <a:defRPr/>
            </a:lvl8pPr>
            <a:lvl9pPr marL="5486263" lvl="8" indent="-380990" algn="l">
              <a:spcBef>
                <a:spcPts val="267"/>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14950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25586-F72D-82F5-2CBD-7FDAF4498E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0D9504-0218-E580-97AF-AF7E1CA4F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49AF97-4569-1C18-1949-EB865684DA6E}"/>
              </a:ext>
            </a:extLst>
          </p:cNvPr>
          <p:cNvSpPr>
            <a:spLocks noGrp="1"/>
          </p:cNvSpPr>
          <p:nvPr>
            <p:ph type="dt" sz="half" idx="10"/>
          </p:nvPr>
        </p:nvSpPr>
        <p:spPr/>
        <p:txBody>
          <a:bodyPr/>
          <a:lstStyle/>
          <a:p>
            <a:fld id="{5830199C-88FF-45FA-98C0-9F5890CA3815}" type="datetimeFigureOut">
              <a:rPr lang="en-US" smtClean="0"/>
              <a:t>5/1/2025</a:t>
            </a:fld>
            <a:endParaRPr lang="en-US"/>
          </a:p>
        </p:txBody>
      </p:sp>
      <p:sp>
        <p:nvSpPr>
          <p:cNvPr id="5" name="Footer Placeholder 4">
            <a:extLst>
              <a:ext uri="{FF2B5EF4-FFF2-40B4-BE49-F238E27FC236}">
                <a16:creationId xmlns:a16="http://schemas.microsoft.com/office/drawing/2014/main" id="{B076F540-A767-F05D-15B2-34B4E9208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722E6-FC34-7797-65EC-B085996FE9B3}"/>
              </a:ext>
            </a:extLst>
          </p:cNvPr>
          <p:cNvSpPr>
            <a:spLocks noGrp="1"/>
          </p:cNvSpPr>
          <p:nvPr>
            <p:ph type="sldNum" sz="quarter" idx="12"/>
          </p:nvPr>
        </p:nvSpPr>
        <p:spPr/>
        <p:txBody>
          <a:bodyPr/>
          <a:lstStyle/>
          <a:p>
            <a:fld id="{F47A2078-6038-47C9-A9A5-19FAAAE46C49}" type="slidenum">
              <a:rPr lang="en-US" smtClean="0"/>
              <a:t>‹#›</a:t>
            </a:fld>
            <a:endParaRPr lang="en-US"/>
          </a:p>
        </p:txBody>
      </p:sp>
    </p:spTree>
    <p:extLst>
      <p:ext uri="{BB962C8B-B14F-4D97-AF65-F5344CB8AC3E}">
        <p14:creationId xmlns:p14="http://schemas.microsoft.com/office/powerpoint/2010/main" val="3263577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0B6F6-1271-8C94-0402-2DE7375654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DDC79-5282-1AE5-E05E-C5EA425E2C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08A8F-5C2D-E423-9341-7907472A9CF9}"/>
              </a:ext>
            </a:extLst>
          </p:cNvPr>
          <p:cNvSpPr>
            <a:spLocks noGrp="1"/>
          </p:cNvSpPr>
          <p:nvPr>
            <p:ph type="dt" sz="half" idx="10"/>
          </p:nvPr>
        </p:nvSpPr>
        <p:spPr/>
        <p:txBody>
          <a:bodyPr/>
          <a:lstStyle/>
          <a:p>
            <a:fld id="{5830199C-88FF-45FA-98C0-9F5890CA3815}" type="datetimeFigureOut">
              <a:rPr lang="en-US" smtClean="0"/>
              <a:t>5/1/2025</a:t>
            </a:fld>
            <a:endParaRPr lang="en-US"/>
          </a:p>
        </p:txBody>
      </p:sp>
      <p:sp>
        <p:nvSpPr>
          <p:cNvPr id="5" name="Footer Placeholder 4">
            <a:extLst>
              <a:ext uri="{FF2B5EF4-FFF2-40B4-BE49-F238E27FC236}">
                <a16:creationId xmlns:a16="http://schemas.microsoft.com/office/drawing/2014/main" id="{490BBB25-D401-89E7-D733-F3BE6AFF9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9D25C-56C7-BB36-7BE4-C97C4ED8DB89}"/>
              </a:ext>
            </a:extLst>
          </p:cNvPr>
          <p:cNvSpPr>
            <a:spLocks noGrp="1"/>
          </p:cNvSpPr>
          <p:nvPr>
            <p:ph type="sldNum" sz="quarter" idx="12"/>
          </p:nvPr>
        </p:nvSpPr>
        <p:spPr/>
        <p:txBody>
          <a:bodyPr/>
          <a:lstStyle/>
          <a:p>
            <a:fld id="{F47A2078-6038-47C9-A9A5-19FAAAE46C49}" type="slidenum">
              <a:rPr lang="en-US" smtClean="0"/>
              <a:t>‹#›</a:t>
            </a:fld>
            <a:endParaRPr lang="en-US"/>
          </a:p>
        </p:txBody>
      </p:sp>
    </p:spTree>
    <p:extLst>
      <p:ext uri="{BB962C8B-B14F-4D97-AF65-F5344CB8AC3E}">
        <p14:creationId xmlns:p14="http://schemas.microsoft.com/office/powerpoint/2010/main" val="3286316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970D5-5F71-9A5A-8D8F-B0DFB2A830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37A7B8-686A-74C9-DEFF-92985B6A7A2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EBD4F9-B73E-7460-8F87-BAAD34E4BCCB}"/>
              </a:ext>
            </a:extLst>
          </p:cNvPr>
          <p:cNvSpPr>
            <a:spLocks noGrp="1"/>
          </p:cNvSpPr>
          <p:nvPr>
            <p:ph type="dt" sz="half" idx="10"/>
          </p:nvPr>
        </p:nvSpPr>
        <p:spPr/>
        <p:txBody>
          <a:bodyPr/>
          <a:lstStyle/>
          <a:p>
            <a:fld id="{5830199C-88FF-45FA-98C0-9F5890CA3815}" type="datetimeFigureOut">
              <a:rPr lang="en-US" smtClean="0"/>
              <a:t>5/1/2025</a:t>
            </a:fld>
            <a:endParaRPr lang="en-US"/>
          </a:p>
        </p:txBody>
      </p:sp>
      <p:sp>
        <p:nvSpPr>
          <p:cNvPr id="5" name="Footer Placeholder 4">
            <a:extLst>
              <a:ext uri="{FF2B5EF4-FFF2-40B4-BE49-F238E27FC236}">
                <a16:creationId xmlns:a16="http://schemas.microsoft.com/office/drawing/2014/main" id="{7978CF43-AAB6-0AD8-2958-1C12EBF86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B53B1A-712C-0633-FC6D-F938248AB572}"/>
              </a:ext>
            </a:extLst>
          </p:cNvPr>
          <p:cNvSpPr>
            <a:spLocks noGrp="1"/>
          </p:cNvSpPr>
          <p:nvPr>
            <p:ph type="sldNum" sz="quarter" idx="12"/>
          </p:nvPr>
        </p:nvSpPr>
        <p:spPr/>
        <p:txBody>
          <a:bodyPr/>
          <a:lstStyle/>
          <a:p>
            <a:fld id="{F47A2078-6038-47C9-A9A5-19FAAAE46C49}" type="slidenum">
              <a:rPr lang="en-US" smtClean="0"/>
              <a:t>‹#›</a:t>
            </a:fld>
            <a:endParaRPr lang="en-US"/>
          </a:p>
        </p:txBody>
      </p:sp>
    </p:spTree>
    <p:extLst>
      <p:ext uri="{BB962C8B-B14F-4D97-AF65-F5344CB8AC3E}">
        <p14:creationId xmlns:p14="http://schemas.microsoft.com/office/powerpoint/2010/main" val="1548205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E247-A6FB-2622-A62E-951490D050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1CA9F-A41E-5F3A-D1D1-06BE484B76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F793D9-CF66-57D1-EDA9-A8F211B154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3D89E5-AED2-3DC7-C5DB-CEB408555D50}"/>
              </a:ext>
            </a:extLst>
          </p:cNvPr>
          <p:cNvSpPr>
            <a:spLocks noGrp="1"/>
          </p:cNvSpPr>
          <p:nvPr>
            <p:ph type="dt" sz="half" idx="10"/>
          </p:nvPr>
        </p:nvSpPr>
        <p:spPr/>
        <p:txBody>
          <a:bodyPr/>
          <a:lstStyle/>
          <a:p>
            <a:fld id="{5830199C-88FF-45FA-98C0-9F5890CA3815}" type="datetimeFigureOut">
              <a:rPr lang="en-US" smtClean="0"/>
              <a:t>5/1/2025</a:t>
            </a:fld>
            <a:endParaRPr lang="en-US"/>
          </a:p>
        </p:txBody>
      </p:sp>
      <p:sp>
        <p:nvSpPr>
          <p:cNvPr id="6" name="Footer Placeholder 5">
            <a:extLst>
              <a:ext uri="{FF2B5EF4-FFF2-40B4-BE49-F238E27FC236}">
                <a16:creationId xmlns:a16="http://schemas.microsoft.com/office/drawing/2014/main" id="{F349D3E6-AE8F-9EB4-4063-B4E6826AA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16A523-9D15-F796-5256-03E05E1030ED}"/>
              </a:ext>
            </a:extLst>
          </p:cNvPr>
          <p:cNvSpPr>
            <a:spLocks noGrp="1"/>
          </p:cNvSpPr>
          <p:nvPr>
            <p:ph type="sldNum" sz="quarter" idx="12"/>
          </p:nvPr>
        </p:nvSpPr>
        <p:spPr/>
        <p:txBody>
          <a:bodyPr/>
          <a:lstStyle/>
          <a:p>
            <a:fld id="{F47A2078-6038-47C9-A9A5-19FAAAE46C49}" type="slidenum">
              <a:rPr lang="en-US" smtClean="0"/>
              <a:t>‹#›</a:t>
            </a:fld>
            <a:endParaRPr lang="en-US"/>
          </a:p>
        </p:txBody>
      </p:sp>
    </p:spTree>
    <p:extLst>
      <p:ext uri="{BB962C8B-B14F-4D97-AF65-F5344CB8AC3E}">
        <p14:creationId xmlns:p14="http://schemas.microsoft.com/office/powerpoint/2010/main" val="2892266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101EF-F9DE-46A6-0508-FBA4004015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B448EE-3BE5-3668-057D-27E99B5F3F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619944-349D-6CDE-73B6-8D786C40CC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91302C-8D64-3D84-4AB7-01ECBC0B01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2A4834-4682-48D9-6138-0A0B55ADD3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DB7DE3-FCF0-6AA4-6126-D3C226BBECDA}"/>
              </a:ext>
            </a:extLst>
          </p:cNvPr>
          <p:cNvSpPr>
            <a:spLocks noGrp="1"/>
          </p:cNvSpPr>
          <p:nvPr>
            <p:ph type="dt" sz="half" idx="10"/>
          </p:nvPr>
        </p:nvSpPr>
        <p:spPr/>
        <p:txBody>
          <a:bodyPr/>
          <a:lstStyle/>
          <a:p>
            <a:fld id="{5830199C-88FF-45FA-98C0-9F5890CA3815}" type="datetimeFigureOut">
              <a:rPr lang="en-US" smtClean="0"/>
              <a:t>5/1/2025</a:t>
            </a:fld>
            <a:endParaRPr lang="en-US"/>
          </a:p>
        </p:txBody>
      </p:sp>
      <p:sp>
        <p:nvSpPr>
          <p:cNvPr id="8" name="Footer Placeholder 7">
            <a:extLst>
              <a:ext uri="{FF2B5EF4-FFF2-40B4-BE49-F238E27FC236}">
                <a16:creationId xmlns:a16="http://schemas.microsoft.com/office/drawing/2014/main" id="{C1A7160A-9230-8A5E-2777-8F3273E4F3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CBA9E-A7DF-C825-1A45-572E7F4AA89E}"/>
              </a:ext>
            </a:extLst>
          </p:cNvPr>
          <p:cNvSpPr>
            <a:spLocks noGrp="1"/>
          </p:cNvSpPr>
          <p:nvPr>
            <p:ph type="sldNum" sz="quarter" idx="12"/>
          </p:nvPr>
        </p:nvSpPr>
        <p:spPr/>
        <p:txBody>
          <a:bodyPr/>
          <a:lstStyle/>
          <a:p>
            <a:fld id="{F47A2078-6038-47C9-A9A5-19FAAAE46C49}" type="slidenum">
              <a:rPr lang="en-US" smtClean="0"/>
              <a:t>‹#›</a:t>
            </a:fld>
            <a:endParaRPr lang="en-US"/>
          </a:p>
        </p:txBody>
      </p:sp>
    </p:spTree>
    <p:extLst>
      <p:ext uri="{BB962C8B-B14F-4D97-AF65-F5344CB8AC3E}">
        <p14:creationId xmlns:p14="http://schemas.microsoft.com/office/powerpoint/2010/main" val="1691456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5B17-6E23-6428-136B-63A7669E7A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46B773-02BE-7A80-56B5-8790DF295EEF}"/>
              </a:ext>
            </a:extLst>
          </p:cNvPr>
          <p:cNvSpPr>
            <a:spLocks noGrp="1"/>
          </p:cNvSpPr>
          <p:nvPr>
            <p:ph type="dt" sz="half" idx="10"/>
          </p:nvPr>
        </p:nvSpPr>
        <p:spPr/>
        <p:txBody>
          <a:bodyPr/>
          <a:lstStyle/>
          <a:p>
            <a:fld id="{5830199C-88FF-45FA-98C0-9F5890CA3815}" type="datetimeFigureOut">
              <a:rPr lang="en-US" smtClean="0"/>
              <a:t>5/1/2025</a:t>
            </a:fld>
            <a:endParaRPr lang="en-US"/>
          </a:p>
        </p:txBody>
      </p:sp>
      <p:sp>
        <p:nvSpPr>
          <p:cNvPr id="4" name="Footer Placeholder 3">
            <a:extLst>
              <a:ext uri="{FF2B5EF4-FFF2-40B4-BE49-F238E27FC236}">
                <a16:creationId xmlns:a16="http://schemas.microsoft.com/office/drawing/2014/main" id="{61E9CE90-5A48-BCD8-55EF-F00C21CE69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7E6FE1-40EC-5C04-92D9-5FC46468876A}"/>
              </a:ext>
            </a:extLst>
          </p:cNvPr>
          <p:cNvSpPr>
            <a:spLocks noGrp="1"/>
          </p:cNvSpPr>
          <p:nvPr>
            <p:ph type="sldNum" sz="quarter" idx="12"/>
          </p:nvPr>
        </p:nvSpPr>
        <p:spPr/>
        <p:txBody>
          <a:bodyPr/>
          <a:lstStyle/>
          <a:p>
            <a:fld id="{F47A2078-6038-47C9-A9A5-19FAAAE46C49}" type="slidenum">
              <a:rPr lang="en-US" smtClean="0"/>
              <a:t>‹#›</a:t>
            </a:fld>
            <a:endParaRPr lang="en-US"/>
          </a:p>
        </p:txBody>
      </p:sp>
    </p:spTree>
    <p:extLst>
      <p:ext uri="{BB962C8B-B14F-4D97-AF65-F5344CB8AC3E}">
        <p14:creationId xmlns:p14="http://schemas.microsoft.com/office/powerpoint/2010/main" val="235269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F8D3-40A7-73AA-7027-1F76AB6440D6}"/>
              </a:ext>
            </a:extLst>
          </p:cNvPr>
          <p:cNvSpPr>
            <a:spLocks noGrp="1"/>
          </p:cNvSpPr>
          <p:nvPr>
            <p:ph type="title"/>
          </p:nvPr>
        </p:nvSpPr>
        <p:spPr>
          <a:xfrm>
            <a:off x="472440" y="670878"/>
            <a:ext cx="4745019" cy="602615"/>
          </a:xfrm>
        </p:spPr>
        <p:txBody>
          <a:bodyPr>
            <a:normAutofit/>
          </a:bodyPr>
          <a:lstStyle>
            <a:lvl1pPr>
              <a:defRPr sz="3600">
                <a:solidFill>
                  <a:srgbClr val="15235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B8E4406-63F5-0139-6C2C-C51D37814B13}"/>
              </a:ext>
            </a:extLst>
          </p:cNvPr>
          <p:cNvSpPr>
            <a:spLocks noGrp="1"/>
          </p:cNvSpPr>
          <p:nvPr>
            <p:ph idx="1"/>
          </p:nvPr>
        </p:nvSpPr>
        <p:spPr>
          <a:xfrm>
            <a:off x="838200" y="1653541"/>
            <a:ext cx="3975847" cy="4265458"/>
          </a:xfrm>
        </p:spPr>
        <p:txBody>
          <a:bodyPr>
            <a:normAutofit/>
          </a:bodyPr>
          <a:lstStyle>
            <a:lvl1pPr>
              <a:lnSpc>
                <a:spcPct val="100000"/>
              </a:lnSpc>
              <a:spcBef>
                <a:spcPts val="600"/>
              </a:spcBef>
              <a:spcAft>
                <a:spcPts val="1200"/>
              </a:spcAft>
              <a:defRPr sz="2400"/>
            </a:lvl1pPr>
            <a:lvl2pPr>
              <a:lnSpc>
                <a:spcPct val="100000"/>
              </a:lnSpc>
              <a:spcBef>
                <a:spcPts val="600"/>
              </a:spcBef>
              <a:spcAft>
                <a:spcPts val="1200"/>
              </a:spcAft>
              <a:defRPr sz="2000"/>
            </a:lvl2pPr>
            <a:lvl3pPr>
              <a:lnSpc>
                <a:spcPct val="100000"/>
              </a:lnSpc>
              <a:spcBef>
                <a:spcPts val="600"/>
              </a:spcBef>
              <a:spcAft>
                <a:spcPts val="1200"/>
              </a:spcAft>
              <a:defRPr sz="1800"/>
            </a:lvl3pPr>
            <a:lvl4pPr>
              <a:lnSpc>
                <a:spcPct val="100000"/>
              </a:lnSpc>
              <a:spcBef>
                <a:spcPts val="600"/>
              </a:spcBef>
              <a:spcAft>
                <a:spcPts val="1200"/>
              </a:spcAft>
              <a:defRPr sz="1600"/>
            </a:lvl4pPr>
            <a:lvl5pPr>
              <a:lnSpc>
                <a:spcPct val="100000"/>
              </a:lnSpc>
              <a:spcBef>
                <a:spcPts val="600"/>
              </a:spcBef>
              <a:spcAft>
                <a:spcPts val="12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02A09C-94BF-D338-6EEC-3A975A727D93}"/>
              </a:ext>
            </a:extLst>
          </p:cNvPr>
          <p:cNvSpPr>
            <a:spLocks noGrp="1"/>
          </p:cNvSpPr>
          <p:nvPr>
            <p:ph type="dt" sz="half" idx="10"/>
          </p:nvPr>
        </p:nvSpPr>
        <p:spPr/>
        <p:txBody>
          <a:bodyPr/>
          <a:lstStyle/>
          <a:p>
            <a:fld id="{302278A1-853C-40BF-A2A1-F0ABBBF95549}" type="datetimeFigureOut">
              <a:rPr lang="en-US" smtClean="0"/>
              <a:t>4/29/2025</a:t>
            </a:fld>
            <a:endParaRPr lang="en-US"/>
          </a:p>
        </p:txBody>
      </p:sp>
      <p:sp>
        <p:nvSpPr>
          <p:cNvPr id="5" name="Footer Placeholder 4">
            <a:extLst>
              <a:ext uri="{FF2B5EF4-FFF2-40B4-BE49-F238E27FC236}">
                <a16:creationId xmlns:a16="http://schemas.microsoft.com/office/drawing/2014/main" id="{93B0837A-C370-AA49-02F9-92E257C06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819A5-D34A-CF30-F5FF-5923C2AB83E2}"/>
              </a:ext>
            </a:extLst>
          </p:cNvPr>
          <p:cNvSpPr>
            <a:spLocks noGrp="1"/>
          </p:cNvSpPr>
          <p:nvPr>
            <p:ph type="sldNum" sz="quarter" idx="12"/>
          </p:nvPr>
        </p:nvSpPr>
        <p:spPr/>
        <p:txBody>
          <a:bodyPr/>
          <a:lstStyle/>
          <a:p>
            <a:fld id="{5C422415-5C4A-4D0B-AB2D-113F933D53E6}" type="slidenum">
              <a:rPr lang="en-US" smtClean="0"/>
              <a:t>‹#›</a:t>
            </a:fld>
            <a:endParaRPr lang="en-US"/>
          </a:p>
        </p:txBody>
      </p:sp>
      <p:cxnSp>
        <p:nvCxnSpPr>
          <p:cNvPr id="7" name="Straight Connector 6">
            <a:extLst>
              <a:ext uri="{FF2B5EF4-FFF2-40B4-BE49-F238E27FC236}">
                <a16:creationId xmlns:a16="http://schemas.microsoft.com/office/drawing/2014/main" id="{752A819A-EB99-3F22-CE6C-BA6E354F60C5}"/>
              </a:ext>
            </a:extLst>
          </p:cNvPr>
          <p:cNvCxnSpPr>
            <a:cxnSpLocks/>
          </p:cNvCxnSpPr>
          <p:nvPr userDrawn="1"/>
        </p:nvCxnSpPr>
        <p:spPr>
          <a:xfrm>
            <a:off x="0" y="376709"/>
            <a:ext cx="1485900" cy="0"/>
          </a:xfrm>
          <a:prstGeom prst="line">
            <a:avLst/>
          </a:prstGeom>
          <a:ln w="38100">
            <a:solidFill>
              <a:srgbClr val="15235F"/>
            </a:solidFill>
          </a:ln>
        </p:spPr>
        <p:style>
          <a:lnRef idx="1">
            <a:schemeClr val="accent1"/>
          </a:lnRef>
          <a:fillRef idx="0">
            <a:schemeClr val="accent1"/>
          </a:fillRef>
          <a:effectRef idx="0">
            <a:schemeClr val="accent1"/>
          </a:effectRef>
          <a:fontRef idx="minor">
            <a:schemeClr val="tx1"/>
          </a:fontRef>
        </p:style>
      </p:cxnSp>
      <p:pic>
        <p:nvPicPr>
          <p:cNvPr id="8" name="Picture 7" descr="A group of cows standing in a field&#10;&#10;Description automatically generated">
            <a:extLst>
              <a:ext uri="{FF2B5EF4-FFF2-40B4-BE49-F238E27FC236}">
                <a16:creationId xmlns:a16="http://schemas.microsoft.com/office/drawing/2014/main" id="{7F9CC982-476A-35F1-1D9A-309972CC4C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66" r="-1" b="956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60710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CBB3-3E46-BE33-C3F3-B84FCC352BD2}"/>
              </a:ext>
            </a:extLst>
          </p:cNvPr>
          <p:cNvSpPr>
            <a:spLocks noGrp="1"/>
          </p:cNvSpPr>
          <p:nvPr>
            <p:ph type="dt" sz="half" idx="10"/>
          </p:nvPr>
        </p:nvSpPr>
        <p:spPr/>
        <p:txBody>
          <a:bodyPr/>
          <a:lstStyle/>
          <a:p>
            <a:fld id="{5830199C-88FF-45FA-98C0-9F5890CA3815}" type="datetimeFigureOut">
              <a:rPr lang="en-US" smtClean="0"/>
              <a:t>5/1/2025</a:t>
            </a:fld>
            <a:endParaRPr lang="en-US"/>
          </a:p>
        </p:txBody>
      </p:sp>
      <p:sp>
        <p:nvSpPr>
          <p:cNvPr id="3" name="Footer Placeholder 2">
            <a:extLst>
              <a:ext uri="{FF2B5EF4-FFF2-40B4-BE49-F238E27FC236}">
                <a16:creationId xmlns:a16="http://schemas.microsoft.com/office/drawing/2014/main" id="{CAE202B7-4A3A-3125-7BD0-DD9AD5748B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C2EC6A-0DA4-C45E-E913-8F1EA7197DEB}"/>
              </a:ext>
            </a:extLst>
          </p:cNvPr>
          <p:cNvSpPr>
            <a:spLocks noGrp="1"/>
          </p:cNvSpPr>
          <p:nvPr>
            <p:ph type="sldNum" sz="quarter" idx="12"/>
          </p:nvPr>
        </p:nvSpPr>
        <p:spPr/>
        <p:txBody>
          <a:bodyPr/>
          <a:lstStyle/>
          <a:p>
            <a:fld id="{F47A2078-6038-47C9-A9A5-19FAAAE46C49}" type="slidenum">
              <a:rPr lang="en-US" smtClean="0"/>
              <a:t>‹#›</a:t>
            </a:fld>
            <a:endParaRPr lang="en-US"/>
          </a:p>
        </p:txBody>
      </p:sp>
    </p:spTree>
    <p:extLst>
      <p:ext uri="{BB962C8B-B14F-4D97-AF65-F5344CB8AC3E}">
        <p14:creationId xmlns:p14="http://schemas.microsoft.com/office/powerpoint/2010/main" val="3277894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70F9-9362-334B-151F-DD523CCF66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D7849-CF4E-DF45-6A65-D900320D41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23F63A-3EE3-5E35-CD61-449D957F9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16D2E9-B6CA-3273-D844-4FF6F9EAA1FD}"/>
              </a:ext>
            </a:extLst>
          </p:cNvPr>
          <p:cNvSpPr>
            <a:spLocks noGrp="1"/>
          </p:cNvSpPr>
          <p:nvPr>
            <p:ph type="dt" sz="half" idx="10"/>
          </p:nvPr>
        </p:nvSpPr>
        <p:spPr/>
        <p:txBody>
          <a:bodyPr/>
          <a:lstStyle/>
          <a:p>
            <a:fld id="{5830199C-88FF-45FA-98C0-9F5890CA3815}" type="datetimeFigureOut">
              <a:rPr lang="en-US" smtClean="0"/>
              <a:t>5/1/2025</a:t>
            </a:fld>
            <a:endParaRPr lang="en-US"/>
          </a:p>
        </p:txBody>
      </p:sp>
      <p:sp>
        <p:nvSpPr>
          <p:cNvPr id="6" name="Footer Placeholder 5">
            <a:extLst>
              <a:ext uri="{FF2B5EF4-FFF2-40B4-BE49-F238E27FC236}">
                <a16:creationId xmlns:a16="http://schemas.microsoft.com/office/drawing/2014/main" id="{05D8845B-4058-EF06-2E15-50816E553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AD7AB-DE32-B5B7-67F9-7DC28C2D079A}"/>
              </a:ext>
            </a:extLst>
          </p:cNvPr>
          <p:cNvSpPr>
            <a:spLocks noGrp="1"/>
          </p:cNvSpPr>
          <p:nvPr>
            <p:ph type="sldNum" sz="quarter" idx="12"/>
          </p:nvPr>
        </p:nvSpPr>
        <p:spPr/>
        <p:txBody>
          <a:bodyPr/>
          <a:lstStyle/>
          <a:p>
            <a:fld id="{F47A2078-6038-47C9-A9A5-19FAAAE46C49}" type="slidenum">
              <a:rPr lang="en-US" smtClean="0"/>
              <a:t>‹#›</a:t>
            </a:fld>
            <a:endParaRPr lang="en-US"/>
          </a:p>
        </p:txBody>
      </p:sp>
    </p:spTree>
    <p:extLst>
      <p:ext uri="{BB962C8B-B14F-4D97-AF65-F5344CB8AC3E}">
        <p14:creationId xmlns:p14="http://schemas.microsoft.com/office/powerpoint/2010/main" val="3888479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1F07D-07F3-57FD-ACC2-E1CCA3959F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D432BF-892F-B1B9-22AE-ACD7B42851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BA1CCF-2DC6-E2CC-8CF8-F506A64E48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E19160-4FBE-A706-4CEE-6B43172D3B59}"/>
              </a:ext>
            </a:extLst>
          </p:cNvPr>
          <p:cNvSpPr>
            <a:spLocks noGrp="1"/>
          </p:cNvSpPr>
          <p:nvPr>
            <p:ph type="dt" sz="half" idx="10"/>
          </p:nvPr>
        </p:nvSpPr>
        <p:spPr/>
        <p:txBody>
          <a:bodyPr/>
          <a:lstStyle/>
          <a:p>
            <a:fld id="{5830199C-88FF-45FA-98C0-9F5890CA3815}" type="datetimeFigureOut">
              <a:rPr lang="en-US" smtClean="0"/>
              <a:t>5/1/2025</a:t>
            </a:fld>
            <a:endParaRPr lang="en-US"/>
          </a:p>
        </p:txBody>
      </p:sp>
      <p:sp>
        <p:nvSpPr>
          <p:cNvPr id="6" name="Footer Placeholder 5">
            <a:extLst>
              <a:ext uri="{FF2B5EF4-FFF2-40B4-BE49-F238E27FC236}">
                <a16:creationId xmlns:a16="http://schemas.microsoft.com/office/drawing/2014/main" id="{40947C96-639F-9C23-0118-DCC510FD1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89FFE-3B14-CDC6-D530-23C00EC2B48D}"/>
              </a:ext>
            </a:extLst>
          </p:cNvPr>
          <p:cNvSpPr>
            <a:spLocks noGrp="1"/>
          </p:cNvSpPr>
          <p:nvPr>
            <p:ph type="sldNum" sz="quarter" idx="12"/>
          </p:nvPr>
        </p:nvSpPr>
        <p:spPr/>
        <p:txBody>
          <a:bodyPr/>
          <a:lstStyle/>
          <a:p>
            <a:fld id="{F47A2078-6038-47C9-A9A5-19FAAAE46C49}" type="slidenum">
              <a:rPr lang="en-US" smtClean="0"/>
              <a:t>‹#›</a:t>
            </a:fld>
            <a:endParaRPr lang="en-US"/>
          </a:p>
        </p:txBody>
      </p:sp>
    </p:spTree>
    <p:extLst>
      <p:ext uri="{BB962C8B-B14F-4D97-AF65-F5344CB8AC3E}">
        <p14:creationId xmlns:p14="http://schemas.microsoft.com/office/powerpoint/2010/main" val="361261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0EC9-9699-0F4E-E228-B9ED9DB322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B0F4CD-A3FE-C3B8-6160-9E663616FD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BCDC0-0BCB-8B4B-F4F1-859A10888548}"/>
              </a:ext>
            </a:extLst>
          </p:cNvPr>
          <p:cNvSpPr>
            <a:spLocks noGrp="1"/>
          </p:cNvSpPr>
          <p:nvPr>
            <p:ph type="dt" sz="half" idx="10"/>
          </p:nvPr>
        </p:nvSpPr>
        <p:spPr/>
        <p:txBody>
          <a:bodyPr/>
          <a:lstStyle/>
          <a:p>
            <a:fld id="{5830199C-88FF-45FA-98C0-9F5890CA3815}" type="datetimeFigureOut">
              <a:rPr lang="en-US" smtClean="0"/>
              <a:t>5/1/2025</a:t>
            </a:fld>
            <a:endParaRPr lang="en-US"/>
          </a:p>
        </p:txBody>
      </p:sp>
      <p:sp>
        <p:nvSpPr>
          <p:cNvPr id="5" name="Footer Placeholder 4">
            <a:extLst>
              <a:ext uri="{FF2B5EF4-FFF2-40B4-BE49-F238E27FC236}">
                <a16:creationId xmlns:a16="http://schemas.microsoft.com/office/drawing/2014/main" id="{9A9EC19C-9A08-2A08-CFA5-6D1A10157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839AB-0F2D-05F1-91E1-020FB73CB145}"/>
              </a:ext>
            </a:extLst>
          </p:cNvPr>
          <p:cNvSpPr>
            <a:spLocks noGrp="1"/>
          </p:cNvSpPr>
          <p:nvPr>
            <p:ph type="sldNum" sz="quarter" idx="12"/>
          </p:nvPr>
        </p:nvSpPr>
        <p:spPr/>
        <p:txBody>
          <a:bodyPr/>
          <a:lstStyle/>
          <a:p>
            <a:fld id="{F47A2078-6038-47C9-A9A5-19FAAAE46C49}" type="slidenum">
              <a:rPr lang="en-US" smtClean="0"/>
              <a:t>‹#›</a:t>
            </a:fld>
            <a:endParaRPr lang="en-US"/>
          </a:p>
        </p:txBody>
      </p:sp>
    </p:spTree>
    <p:extLst>
      <p:ext uri="{BB962C8B-B14F-4D97-AF65-F5344CB8AC3E}">
        <p14:creationId xmlns:p14="http://schemas.microsoft.com/office/powerpoint/2010/main" val="1711162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638AFE-80E9-BEDD-FE1C-E59024054E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6349F0-75D0-5E31-49F3-523224E43A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AEF68-55E0-38EA-E213-C7732CF7F13D}"/>
              </a:ext>
            </a:extLst>
          </p:cNvPr>
          <p:cNvSpPr>
            <a:spLocks noGrp="1"/>
          </p:cNvSpPr>
          <p:nvPr>
            <p:ph type="dt" sz="half" idx="10"/>
          </p:nvPr>
        </p:nvSpPr>
        <p:spPr/>
        <p:txBody>
          <a:bodyPr/>
          <a:lstStyle/>
          <a:p>
            <a:fld id="{5830199C-88FF-45FA-98C0-9F5890CA3815}" type="datetimeFigureOut">
              <a:rPr lang="en-US" smtClean="0"/>
              <a:t>5/1/2025</a:t>
            </a:fld>
            <a:endParaRPr lang="en-US"/>
          </a:p>
        </p:txBody>
      </p:sp>
      <p:sp>
        <p:nvSpPr>
          <p:cNvPr id="5" name="Footer Placeholder 4">
            <a:extLst>
              <a:ext uri="{FF2B5EF4-FFF2-40B4-BE49-F238E27FC236}">
                <a16:creationId xmlns:a16="http://schemas.microsoft.com/office/drawing/2014/main" id="{407EB407-912C-6127-3A73-4E3D59172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C9CDB-A286-12F7-C753-ED12037004E8}"/>
              </a:ext>
            </a:extLst>
          </p:cNvPr>
          <p:cNvSpPr>
            <a:spLocks noGrp="1"/>
          </p:cNvSpPr>
          <p:nvPr>
            <p:ph type="sldNum" sz="quarter" idx="12"/>
          </p:nvPr>
        </p:nvSpPr>
        <p:spPr/>
        <p:txBody>
          <a:bodyPr/>
          <a:lstStyle/>
          <a:p>
            <a:fld id="{F47A2078-6038-47C9-A9A5-19FAAAE46C49}" type="slidenum">
              <a:rPr lang="en-US" smtClean="0"/>
              <a:t>‹#›</a:t>
            </a:fld>
            <a:endParaRPr lang="en-US"/>
          </a:p>
        </p:txBody>
      </p:sp>
    </p:spTree>
    <p:extLst>
      <p:ext uri="{BB962C8B-B14F-4D97-AF65-F5344CB8AC3E}">
        <p14:creationId xmlns:p14="http://schemas.microsoft.com/office/powerpoint/2010/main" val="69888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DF6F93-240B-397F-693E-638683BBD3FE}"/>
              </a:ext>
            </a:extLst>
          </p:cNvPr>
          <p:cNvSpPr/>
          <p:nvPr userDrawn="1"/>
        </p:nvSpPr>
        <p:spPr>
          <a:xfrm>
            <a:off x="267420" y="250166"/>
            <a:ext cx="11593902" cy="633178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21AF6E-8EBC-944E-4172-8600A057FF3F}"/>
              </a:ext>
            </a:extLst>
          </p:cNvPr>
          <p:cNvSpPr>
            <a:spLocks noGrp="1"/>
          </p:cNvSpPr>
          <p:nvPr>
            <p:ph type="title"/>
          </p:nvPr>
        </p:nvSpPr>
        <p:spPr>
          <a:xfrm>
            <a:off x="831850" y="1709738"/>
            <a:ext cx="10515600" cy="2852737"/>
          </a:xfrm>
        </p:spPr>
        <p:txBody>
          <a:bodyPr anchor="b">
            <a:normAutofit/>
          </a:bodyPr>
          <a:lstStyle>
            <a:lvl1pPr>
              <a:defRPr sz="48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5C87462-64B4-ED09-BDB2-1B5AC60912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10E7F3-3A67-FD5B-2105-9BA57BB11EF6}"/>
              </a:ext>
            </a:extLst>
          </p:cNvPr>
          <p:cNvSpPr>
            <a:spLocks noGrp="1"/>
          </p:cNvSpPr>
          <p:nvPr>
            <p:ph type="dt" sz="half" idx="10"/>
          </p:nvPr>
        </p:nvSpPr>
        <p:spPr/>
        <p:txBody>
          <a:bodyPr/>
          <a:lstStyle/>
          <a:p>
            <a:fld id="{302278A1-853C-40BF-A2A1-F0ABBBF95549}" type="datetimeFigureOut">
              <a:rPr lang="en-US" smtClean="0"/>
              <a:t>4/29/2025</a:t>
            </a:fld>
            <a:endParaRPr lang="en-US"/>
          </a:p>
        </p:txBody>
      </p:sp>
      <p:sp>
        <p:nvSpPr>
          <p:cNvPr id="5" name="Footer Placeholder 4">
            <a:extLst>
              <a:ext uri="{FF2B5EF4-FFF2-40B4-BE49-F238E27FC236}">
                <a16:creationId xmlns:a16="http://schemas.microsoft.com/office/drawing/2014/main" id="{320156C3-34E3-201F-D3EF-982F8319D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5691A-0986-3D75-9A38-690CA8184B23}"/>
              </a:ext>
            </a:extLst>
          </p:cNvPr>
          <p:cNvSpPr>
            <a:spLocks noGrp="1"/>
          </p:cNvSpPr>
          <p:nvPr>
            <p:ph type="sldNum" sz="quarter" idx="12"/>
          </p:nvPr>
        </p:nvSpPr>
        <p:spPr/>
        <p:txBody>
          <a:bodyPr/>
          <a:lstStyle/>
          <a:p>
            <a:fld id="{5C422415-5C4A-4D0B-AB2D-113F933D53E6}" type="slidenum">
              <a:rPr lang="en-US" smtClean="0"/>
              <a:t>‹#›</a:t>
            </a:fld>
            <a:endParaRPr lang="en-US"/>
          </a:p>
        </p:txBody>
      </p:sp>
      <p:pic>
        <p:nvPicPr>
          <p:cNvPr id="8" name="Picture 7" descr="A blue line drawing of a cow&#10;&#10;Description automatically generated">
            <a:extLst>
              <a:ext uri="{FF2B5EF4-FFF2-40B4-BE49-F238E27FC236}">
                <a16:creationId xmlns:a16="http://schemas.microsoft.com/office/drawing/2014/main" id="{C8D7099B-4E72-A212-7469-DC88F19CD756}"/>
              </a:ext>
            </a:extLst>
          </p:cNvPr>
          <p:cNvPicPr>
            <a:picLocks noChangeAspect="1"/>
          </p:cNvPicPr>
          <p:nvPr userDrawn="1"/>
        </p:nvPicPr>
        <p:blipFill>
          <a:blip r:embed="rId2">
            <a:duotone>
              <a:schemeClr val="accent6">
                <a:shade val="45000"/>
                <a:satMod val="135000"/>
              </a:schemeClr>
              <a:prstClr val="white"/>
            </a:duotone>
            <a:alphaModFix amt="16000"/>
            <a:extLst>
              <a:ext uri="{28A0092B-C50C-407E-A947-70E740481C1C}">
                <a14:useLocalDpi xmlns:a14="http://schemas.microsoft.com/office/drawing/2010/main" val="0"/>
              </a:ext>
            </a:extLst>
          </a:blip>
          <a:stretch>
            <a:fillRect/>
          </a:stretch>
        </p:blipFill>
        <p:spPr>
          <a:xfrm>
            <a:off x="0" y="768350"/>
            <a:ext cx="4313230" cy="4313230"/>
          </a:xfrm>
          <a:prstGeom prst="rect">
            <a:avLst/>
          </a:prstGeom>
        </p:spPr>
      </p:pic>
    </p:spTree>
    <p:extLst>
      <p:ext uri="{BB962C8B-B14F-4D97-AF65-F5344CB8AC3E}">
        <p14:creationId xmlns:p14="http://schemas.microsoft.com/office/powerpoint/2010/main" val="318219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2C8091-5DF8-C0EE-9C4F-13C86558AACD}"/>
              </a:ext>
            </a:extLst>
          </p:cNvPr>
          <p:cNvSpPr>
            <a:spLocks noGrp="1"/>
          </p:cNvSpPr>
          <p:nvPr>
            <p:ph sz="half" idx="1"/>
          </p:nvPr>
        </p:nvSpPr>
        <p:spPr>
          <a:xfrm>
            <a:off x="838200" y="1825625"/>
            <a:ext cx="4872487" cy="4351338"/>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1061C1-892F-626C-42E3-5DCB83C28698}"/>
              </a:ext>
            </a:extLst>
          </p:cNvPr>
          <p:cNvSpPr>
            <a:spLocks noGrp="1"/>
          </p:cNvSpPr>
          <p:nvPr>
            <p:ph sz="half" idx="2"/>
          </p:nvPr>
        </p:nvSpPr>
        <p:spPr>
          <a:xfrm>
            <a:off x="6650966" y="1825625"/>
            <a:ext cx="4702834" cy="4351338"/>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115E58-305D-DA4E-6F77-A0ED8D875B19}"/>
              </a:ext>
            </a:extLst>
          </p:cNvPr>
          <p:cNvSpPr>
            <a:spLocks noGrp="1"/>
          </p:cNvSpPr>
          <p:nvPr>
            <p:ph type="dt" sz="half" idx="10"/>
          </p:nvPr>
        </p:nvSpPr>
        <p:spPr/>
        <p:txBody>
          <a:bodyPr/>
          <a:lstStyle/>
          <a:p>
            <a:fld id="{302278A1-853C-40BF-A2A1-F0ABBBF95549}" type="datetimeFigureOut">
              <a:rPr lang="en-US" smtClean="0"/>
              <a:t>4/29/2025</a:t>
            </a:fld>
            <a:endParaRPr lang="en-US"/>
          </a:p>
        </p:txBody>
      </p:sp>
      <p:sp>
        <p:nvSpPr>
          <p:cNvPr id="6" name="Footer Placeholder 5">
            <a:extLst>
              <a:ext uri="{FF2B5EF4-FFF2-40B4-BE49-F238E27FC236}">
                <a16:creationId xmlns:a16="http://schemas.microsoft.com/office/drawing/2014/main" id="{972FAC50-0E0A-4E7C-0EEC-D8B623CB79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C60B2-9A2F-44ED-58D3-B8189F25B212}"/>
              </a:ext>
            </a:extLst>
          </p:cNvPr>
          <p:cNvSpPr>
            <a:spLocks noGrp="1"/>
          </p:cNvSpPr>
          <p:nvPr>
            <p:ph type="sldNum" sz="quarter" idx="12"/>
          </p:nvPr>
        </p:nvSpPr>
        <p:spPr/>
        <p:txBody>
          <a:bodyPr/>
          <a:lstStyle/>
          <a:p>
            <a:fld id="{5C422415-5C4A-4D0B-AB2D-113F933D53E6}" type="slidenum">
              <a:rPr lang="en-US" smtClean="0"/>
              <a:t>‹#›</a:t>
            </a:fld>
            <a:endParaRPr lang="en-US"/>
          </a:p>
        </p:txBody>
      </p:sp>
      <p:cxnSp>
        <p:nvCxnSpPr>
          <p:cNvPr id="2" name="Straight Connector 1">
            <a:extLst>
              <a:ext uri="{FF2B5EF4-FFF2-40B4-BE49-F238E27FC236}">
                <a16:creationId xmlns:a16="http://schemas.microsoft.com/office/drawing/2014/main" id="{1AA683C5-77EA-F968-74A0-05E12D8D70C2}"/>
              </a:ext>
            </a:extLst>
          </p:cNvPr>
          <p:cNvCxnSpPr>
            <a:cxnSpLocks/>
          </p:cNvCxnSpPr>
          <p:nvPr userDrawn="1"/>
        </p:nvCxnSpPr>
        <p:spPr>
          <a:xfrm>
            <a:off x="0" y="376709"/>
            <a:ext cx="1485900" cy="0"/>
          </a:xfrm>
          <a:prstGeom prst="line">
            <a:avLst/>
          </a:prstGeom>
          <a:ln w="38100">
            <a:solidFill>
              <a:srgbClr val="15235F"/>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13F8526D-2424-FD5D-32DE-4C77C7C0AE67}"/>
              </a:ext>
            </a:extLst>
          </p:cNvPr>
          <p:cNvSpPr>
            <a:spLocks noGrp="1"/>
          </p:cNvSpPr>
          <p:nvPr>
            <p:ph type="title"/>
          </p:nvPr>
        </p:nvSpPr>
        <p:spPr>
          <a:xfrm>
            <a:off x="472440" y="670878"/>
            <a:ext cx="11186160" cy="602615"/>
          </a:xfrm>
        </p:spPr>
        <p:txBody>
          <a:bodyPr>
            <a:normAutofit/>
          </a:bodyPr>
          <a:lstStyle>
            <a:lvl1pPr>
              <a:defRPr sz="3600">
                <a:solidFill>
                  <a:srgbClr val="15235F"/>
                </a:solidFill>
              </a:defRPr>
            </a:lvl1pPr>
          </a:lstStyle>
          <a:p>
            <a:r>
              <a:rPr lang="en-US" dirty="0"/>
              <a:t>Click to edit Master title style</a:t>
            </a:r>
          </a:p>
        </p:txBody>
      </p:sp>
    </p:spTree>
    <p:extLst>
      <p:ext uri="{BB962C8B-B14F-4D97-AF65-F5344CB8AC3E}">
        <p14:creationId xmlns:p14="http://schemas.microsoft.com/office/powerpoint/2010/main" val="173777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2C8091-5DF8-C0EE-9C4F-13C86558AACD}"/>
              </a:ext>
            </a:extLst>
          </p:cNvPr>
          <p:cNvSpPr>
            <a:spLocks noGrp="1"/>
          </p:cNvSpPr>
          <p:nvPr>
            <p:ph sz="half" idx="1"/>
          </p:nvPr>
        </p:nvSpPr>
        <p:spPr>
          <a:xfrm>
            <a:off x="838200" y="2631057"/>
            <a:ext cx="4872487" cy="3545906"/>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1061C1-892F-626C-42E3-5DCB83C28698}"/>
              </a:ext>
            </a:extLst>
          </p:cNvPr>
          <p:cNvSpPr>
            <a:spLocks noGrp="1"/>
          </p:cNvSpPr>
          <p:nvPr>
            <p:ph sz="half" idx="2"/>
          </p:nvPr>
        </p:nvSpPr>
        <p:spPr>
          <a:xfrm>
            <a:off x="6650966" y="2631055"/>
            <a:ext cx="4702834" cy="3545907"/>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4115E58-305D-DA4E-6F77-A0ED8D875B19}"/>
              </a:ext>
            </a:extLst>
          </p:cNvPr>
          <p:cNvSpPr>
            <a:spLocks noGrp="1"/>
          </p:cNvSpPr>
          <p:nvPr>
            <p:ph type="dt" sz="half" idx="10"/>
          </p:nvPr>
        </p:nvSpPr>
        <p:spPr/>
        <p:txBody>
          <a:bodyPr/>
          <a:lstStyle/>
          <a:p>
            <a:fld id="{302278A1-853C-40BF-A2A1-F0ABBBF95549}" type="datetimeFigureOut">
              <a:rPr lang="en-US" smtClean="0"/>
              <a:t>4/29/2025</a:t>
            </a:fld>
            <a:endParaRPr lang="en-US"/>
          </a:p>
        </p:txBody>
      </p:sp>
      <p:sp>
        <p:nvSpPr>
          <p:cNvPr id="6" name="Footer Placeholder 5">
            <a:extLst>
              <a:ext uri="{FF2B5EF4-FFF2-40B4-BE49-F238E27FC236}">
                <a16:creationId xmlns:a16="http://schemas.microsoft.com/office/drawing/2014/main" id="{972FAC50-0E0A-4E7C-0EEC-D8B623CB79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C60B2-9A2F-44ED-58D3-B8189F25B212}"/>
              </a:ext>
            </a:extLst>
          </p:cNvPr>
          <p:cNvSpPr>
            <a:spLocks noGrp="1"/>
          </p:cNvSpPr>
          <p:nvPr>
            <p:ph type="sldNum" sz="quarter" idx="12"/>
          </p:nvPr>
        </p:nvSpPr>
        <p:spPr/>
        <p:txBody>
          <a:bodyPr/>
          <a:lstStyle/>
          <a:p>
            <a:fld id="{5C422415-5C4A-4D0B-AB2D-113F933D53E6}" type="slidenum">
              <a:rPr lang="en-US" smtClean="0"/>
              <a:t>‹#›</a:t>
            </a:fld>
            <a:endParaRPr lang="en-US"/>
          </a:p>
        </p:txBody>
      </p:sp>
      <p:cxnSp>
        <p:nvCxnSpPr>
          <p:cNvPr id="2" name="Straight Connector 1">
            <a:extLst>
              <a:ext uri="{FF2B5EF4-FFF2-40B4-BE49-F238E27FC236}">
                <a16:creationId xmlns:a16="http://schemas.microsoft.com/office/drawing/2014/main" id="{1AA683C5-77EA-F968-74A0-05E12D8D70C2}"/>
              </a:ext>
            </a:extLst>
          </p:cNvPr>
          <p:cNvCxnSpPr>
            <a:cxnSpLocks/>
          </p:cNvCxnSpPr>
          <p:nvPr userDrawn="1"/>
        </p:nvCxnSpPr>
        <p:spPr>
          <a:xfrm>
            <a:off x="0" y="376709"/>
            <a:ext cx="1485900" cy="0"/>
          </a:xfrm>
          <a:prstGeom prst="line">
            <a:avLst/>
          </a:prstGeom>
          <a:ln w="38100">
            <a:solidFill>
              <a:srgbClr val="15235F"/>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13F8526D-2424-FD5D-32DE-4C77C7C0AE67}"/>
              </a:ext>
            </a:extLst>
          </p:cNvPr>
          <p:cNvSpPr>
            <a:spLocks noGrp="1"/>
          </p:cNvSpPr>
          <p:nvPr>
            <p:ph type="title"/>
          </p:nvPr>
        </p:nvSpPr>
        <p:spPr>
          <a:xfrm>
            <a:off x="472440" y="670878"/>
            <a:ext cx="11186160" cy="602615"/>
          </a:xfrm>
        </p:spPr>
        <p:txBody>
          <a:bodyPr>
            <a:normAutofit/>
          </a:bodyPr>
          <a:lstStyle>
            <a:lvl1pPr>
              <a:defRPr sz="3600">
                <a:solidFill>
                  <a:srgbClr val="15235F"/>
                </a:solidFill>
              </a:defRPr>
            </a:lvl1pPr>
          </a:lstStyle>
          <a:p>
            <a:r>
              <a:rPr lang="en-US" dirty="0"/>
              <a:t>Click to edit Master title style</a:t>
            </a:r>
          </a:p>
        </p:txBody>
      </p:sp>
    </p:spTree>
    <p:extLst>
      <p:ext uri="{BB962C8B-B14F-4D97-AF65-F5344CB8AC3E}">
        <p14:creationId xmlns:p14="http://schemas.microsoft.com/office/powerpoint/2010/main" val="279389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2C8091-5DF8-C0EE-9C4F-13C86558AACD}"/>
              </a:ext>
            </a:extLst>
          </p:cNvPr>
          <p:cNvSpPr>
            <a:spLocks noGrp="1"/>
          </p:cNvSpPr>
          <p:nvPr>
            <p:ph sz="half" idx="1"/>
          </p:nvPr>
        </p:nvSpPr>
        <p:spPr>
          <a:xfrm>
            <a:off x="838200" y="1825625"/>
            <a:ext cx="5181600" cy="4351338"/>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91061C1-892F-626C-42E3-5DCB83C28698}"/>
              </a:ext>
            </a:extLst>
          </p:cNvPr>
          <p:cNvSpPr>
            <a:spLocks noGrp="1"/>
          </p:cNvSpPr>
          <p:nvPr>
            <p:ph sz="half" idx="2"/>
          </p:nvPr>
        </p:nvSpPr>
        <p:spPr>
          <a:xfrm>
            <a:off x="6172200" y="1825625"/>
            <a:ext cx="5181600" cy="4351338"/>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4115E58-305D-DA4E-6F77-A0ED8D875B19}"/>
              </a:ext>
            </a:extLst>
          </p:cNvPr>
          <p:cNvSpPr>
            <a:spLocks noGrp="1"/>
          </p:cNvSpPr>
          <p:nvPr>
            <p:ph type="dt" sz="half" idx="10"/>
          </p:nvPr>
        </p:nvSpPr>
        <p:spPr/>
        <p:txBody>
          <a:bodyPr/>
          <a:lstStyle/>
          <a:p>
            <a:fld id="{302278A1-853C-40BF-A2A1-F0ABBBF95549}" type="datetimeFigureOut">
              <a:rPr lang="en-US" smtClean="0"/>
              <a:t>4/29/2025</a:t>
            </a:fld>
            <a:endParaRPr lang="en-US"/>
          </a:p>
        </p:txBody>
      </p:sp>
      <p:sp>
        <p:nvSpPr>
          <p:cNvPr id="6" name="Footer Placeholder 5">
            <a:extLst>
              <a:ext uri="{FF2B5EF4-FFF2-40B4-BE49-F238E27FC236}">
                <a16:creationId xmlns:a16="http://schemas.microsoft.com/office/drawing/2014/main" id="{972FAC50-0E0A-4E7C-0EEC-D8B623CB79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C60B2-9A2F-44ED-58D3-B8189F25B212}"/>
              </a:ext>
            </a:extLst>
          </p:cNvPr>
          <p:cNvSpPr>
            <a:spLocks noGrp="1"/>
          </p:cNvSpPr>
          <p:nvPr>
            <p:ph type="sldNum" sz="quarter" idx="12"/>
          </p:nvPr>
        </p:nvSpPr>
        <p:spPr/>
        <p:txBody>
          <a:bodyPr/>
          <a:lstStyle/>
          <a:p>
            <a:fld id="{5C422415-5C4A-4D0B-AB2D-113F933D53E6}" type="slidenum">
              <a:rPr lang="en-US" smtClean="0"/>
              <a:t>‹#›</a:t>
            </a:fld>
            <a:endParaRPr lang="en-US"/>
          </a:p>
        </p:txBody>
      </p:sp>
      <p:cxnSp>
        <p:nvCxnSpPr>
          <p:cNvPr id="2" name="Straight Connector 1">
            <a:extLst>
              <a:ext uri="{FF2B5EF4-FFF2-40B4-BE49-F238E27FC236}">
                <a16:creationId xmlns:a16="http://schemas.microsoft.com/office/drawing/2014/main" id="{DA0FA554-FCE3-DB16-7D92-554AE68E6C17}"/>
              </a:ext>
            </a:extLst>
          </p:cNvPr>
          <p:cNvCxnSpPr>
            <a:cxnSpLocks/>
          </p:cNvCxnSpPr>
          <p:nvPr userDrawn="1"/>
        </p:nvCxnSpPr>
        <p:spPr>
          <a:xfrm>
            <a:off x="0" y="376709"/>
            <a:ext cx="1485900" cy="0"/>
          </a:xfrm>
          <a:prstGeom prst="line">
            <a:avLst/>
          </a:prstGeom>
          <a:ln w="38100">
            <a:solidFill>
              <a:srgbClr val="15235F"/>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8FD8023-3CC7-0F37-F3C6-698E6153F614}"/>
              </a:ext>
            </a:extLst>
          </p:cNvPr>
          <p:cNvSpPr>
            <a:spLocks noGrp="1"/>
          </p:cNvSpPr>
          <p:nvPr>
            <p:ph type="title"/>
          </p:nvPr>
        </p:nvSpPr>
        <p:spPr>
          <a:xfrm>
            <a:off x="472440" y="670878"/>
            <a:ext cx="11186160" cy="602615"/>
          </a:xfrm>
        </p:spPr>
        <p:txBody>
          <a:bodyPr>
            <a:normAutofit/>
          </a:bodyPr>
          <a:lstStyle>
            <a:lvl1pPr>
              <a:defRPr sz="3600">
                <a:solidFill>
                  <a:srgbClr val="15235F"/>
                </a:solidFill>
              </a:defRPr>
            </a:lvl1pPr>
          </a:lstStyle>
          <a:p>
            <a:r>
              <a:rPr lang="en-US" dirty="0"/>
              <a:t>Click to edit Master title style</a:t>
            </a:r>
          </a:p>
        </p:txBody>
      </p:sp>
    </p:spTree>
    <p:extLst>
      <p:ext uri="{BB962C8B-B14F-4D97-AF65-F5344CB8AC3E}">
        <p14:creationId xmlns:p14="http://schemas.microsoft.com/office/powerpoint/2010/main" val="330095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0FB2D4-5918-B282-D384-FCDD3E28B2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8F8C86-C9C5-E172-BC77-932549C9B10D}"/>
              </a:ext>
            </a:extLst>
          </p:cNvPr>
          <p:cNvSpPr>
            <a:spLocks noGrp="1"/>
          </p:cNvSpPr>
          <p:nvPr>
            <p:ph sz="half" idx="2"/>
          </p:nvPr>
        </p:nvSpPr>
        <p:spPr>
          <a:xfrm>
            <a:off x="839788" y="2505075"/>
            <a:ext cx="5157787" cy="3684588"/>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82897EB-894C-43E3-8744-50FE36EEBD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B0D4E8-C88F-0D58-2460-CDA1284B1162}"/>
              </a:ext>
            </a:extLst>
          </p:cNvPr>
          <p:cNvSpPr>
            <a:spLocks noGrp="1"/>
          </p:cNvSpPr>
          <p:nvPr>
            <p:ph sz="quarter" idx="4"/>
          </p:nvPr>
        </p:nvSpPr>
        <p:spPr>
          <a:xfrm>
            <a:off x="6172200" y="2505075"/>
            <a:ext cx="5183188" cy="3684588"/>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6863B9-E46C-F3B3-2C3C-47D11E5C4483}"/>
              </a:ext>
            </a:extLst>
          </p:cNvPr>
          <p:cNvSpPr>
            <a:spLocks noGrp="1"/>
          </p:cNvSpPr>
          <p:nvPr>
            <p:ph type="dt" sz="half" idx="10"/>
          </p:nvPr>
        </p:nvSpPr>
        <p:spPr/>
        <p:txBody>
          <a:bodyPr/>
          <a:lstStyle/>
          <a:p>
            <a:fld id="{302278A1-853C-40BF-A2A1-F0ABBBF95549}" type="datetimeFigureOut">
              <a:rPr lang="en-US" smtClean="0"/>
              <a:t>4/29/2025</a:t>
            </a:fld>
            <a:endParaRPr lang="en-US"/>
          </a:p>
        </p:txBody>
      </p:sp>
      <p:sp>
        <p:nvSpPr>
          <p:cNvPr id="8" name="Footer Placeholder 7">
            <a:extLst>
              <a:ext uri="{FF2B5EF4-FFF2-40B4-BE49-F238E27FC236}">
                <a16:creationId xmlns:a16="http://schemas.microsoft.com/office/drawing/2014/main" id="{6DD99532-40F5-2193-C8C3-815C7B717E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AF2EAC-FD2B-8C61-EA09-04731DF4FD19}"/>
              </a:ext>
            </a:extLst>
          </p:cNvPr>
          <p:cNvSpPr>
            <a:spLocks noGrp="1"/>
          </p:cNvSpPr>
          <p:nvPr>
            <p:ph type="sldNum" sz="quarter" idx="12"/>
          </p:nvPr>
        </p:nvSpPr>
        <p:spPr/>
        <p:txBody>
          <a:bodyPr/>
          <a:lstStyle/>
          <a:p>
            <a:fld id="{5C422415-5C4A-4D0B-AB2D-113F933D53E6}" type="slidenum">
              <a:rPr lang="en-US" smtClean="0"/>
              <a:t>‹#›</a:t>
            </a:fld>
            <a:endParaRPr lang="en-US"/>
          </a:p>
        </p:txBody>
      </p:sp>
      <p:cxnSp>
        <p:nvCxnSpPr>
          <p:cNvPr id="2" name="Straight Connector 1">
            <a:extLst>
              <a:ext uri="{FF2B5EF4-FFF2-40B4-BE49-F238E27FC236}">
                <a16:creationId xmlns:a16="http://schemas.microsoft.com/office/drawing/2014/main" id="{A1463470-F2E0-562E-71A7-5B37F0EDC2F6}"/>
              </a:ext>
            </a:extLst>
          </p:cNvPr>
          <p:cNvCxnSpPr>
            <a:cxnSpLocks/>
          </p:cNvCxnSpPr>
          <p:nvPr userDrawn="1"/>
        </p:nvCxnSpPr>
        <p:spPr>
          <a:xfrm>
            <a:off x="0" y="376709"/>
            <a:ext cx="1485900" cy="0"/>
          </a:xfrm>
          <a:prstGeom prst="line">
            <a:avLst/>
          </a:prstGeom>
          <a:ln w="38100">
            <a:solidFill>
              <a:srgbClr val="15235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8B00E8B8-2E5C-A1F9-1E43-4FDF66512090}"/>
              </a:ext>
            </a:extLst>
          </p:cNvPr>
          <p:cNvSpPr>
            <a:spLocks noGrp="1"/>
          </p:cNvSpPr>
          <p:nvPr>
            <p:ph type="title"/>
          </p:nvPr>
        </p:nvSpPr>
        <p:spPr>
          <a:xfrm>
            <a:off x="472440" y="670878"/>
            <a:ext cx="11186160" cy="602615"/>
          </a:xfrm>
        </p:spPr>
        <p:txBody>
          <a:bodyPr>
            <a:normAutofit/>
          </a:bodyPr>
          <a:lstStyle>
            <a:lvl1pPr>
              <a:defRPr sz="3600">
                <a:solidFill>
                  <a:srgbClr val="15235F"/>
                </a:solidFill>
              </a:defRPr>
            </a:lvl1pPr>
          </a:lstStyle>
          <a:p>
            <a:r>
              <a:rPr lang="en-US" dirty="0"/>
              <a:t>Click to edit Master title style</a:t>
            </a:r>
          </a:p>
        </p:txBody>
      </p:sp>
    </p:spTree>
    <p:extLst>
      <p:ext uri="{BB962C8B-B14F-4D97-AF65-F5344CB8AC3E}">
        <p14:creationId xmlns:p14="http://schemas.microsoft.com/office/powerpoint/2010/main" val="397585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0FB2D4-5918-B282-D384-FCDD3E28B2F8}"/>
              </a:ext>
            </a:extLst>
          </p:cNvPr>
          <p:cNvSpPr>
            <a:spLocks noGrp="1"/>
          </p:cNvSpPr>
          <p:nvPr>
            <p:ph type="body" idx="1"/>
          </p:nvPr>
        </p:nvSpPr>
        <p:spPr>
          <a:xfrm>
            <a:off x="839789" y="1715666"/>
            <a:ext cx="3275012" cy="561699"/>
          </a:xfrm>
        </p:spPr>
        <p:txBody>
          <a:bodyPr anchor="t">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38F8C86-C9C5-E172-BC77-932549C9B10D}"/>
              </a:ext>
            </a:extLst>
          </p:cNvPr>
          <p:cNvSpPr>
            <a:spLocks noGrp="1"/>
          </p:cNvSpPr>
          <p:nvPr>
            <p:ph sz="half" idx="2"/>
          </p:nvPr>
        </p:nvSpPr>
        <p:spPr>
          <a:xfrm>
            <a:off x="839789" y="2383672"/>
            <a:ext cx="3275012" cy="3840495"/>
          </a:xfrm>
        </p:spPr>
        <p:txBody>
          <a:bodyPr>
            <a:normAutofit/>
          </a:bodyPr>
          <a:lstStyle>
            <a:lvl1pPr marL="0" indent="0">
              <a:lnSpc>
                <a:spcPct val="100000"/>
              </a:lnSpc>
              <a:spcBef>
                <a:spcPts val="0"/>
              </a:spcBef>
              <a:spcAft>
                <a:spcPts val="600"/>
              </a:spcAft>
              <a:buNone/>
              <a:defRPr sz="2000"/>
            </a:lvl1pPr>
            <a:lvl2pPr marL="457200" indent="0">
              <a:lnSpc>
                <a:spcPct val="100000"/>
              </a:lnSpc>
              <a:spcBef>
                <a:spcPts val="0"/>
              </a:spcBef>
              <a:spcAft>
                <a:spcPts val="600"/>
              </a:spcAft>
              <a:buNone/>
              <a:defRPr sz="2000"/>
            </a:lvl2pPr>
            <a:lvl3pPr marL="914400" indent="0">
              <a:lnSpc>
                <a:spcPct val="100000"/>
              </a:lnSpc>
              <a:spcBef>
                <a:spcPts val="0"/>
              </a:spcBef>
              <a:spcAft>
                <a:spcPts val="600"/>
              </a:spcAft>
              <a:buNone/>
              <a:defRPr sz="2000"/>
            </a:lvl3pPr>
            <a:lvl4pPr marL="1371600" indent="0">
              <a:lnSpc>
                <a:spcPct val="100000"/>
              </a:lnSpc>
              <a:spcBef>
                <a:spcPts val="0"/>
              </a:spcBef>
              <a:spcAft>
                <a:spcPts val="600"/>
              </a:spcAft>
              <a:buNone/>
              <a:defRPr sz="2000"/>
            </a:lvl4pPr>
            <a:lvl5pPr marL="1828800" indent="0">
              <a:lnSpc>
                <a:spcPct val="100000"/>
              </a:lnSpc>
              <a:spcBef>
                <a:spcPts val="0"/>
              </a:spcBef>
              <a:spcAft>
                <a:spcPts val="600"/>
              </a:spcAft>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82897EB-894C-43E3-8744-50FE36EEBD62}"/>
              </a:ext>
            </a:extLst>
          </p:cNvPr>
          <p:cNvSpPr>
            <a:spLocks noGrp="1"/>
          </p:cNvSpPr>
          <p:nvPr>
            <p:ph type="body" sz="quarter" idx="3"/>
          </p:nvPr>
        </p:nvSpPr>
        <p:spPr>
          <a:xfrm>
            <a:off x="8283388" y="1715668"/>
            <a:ext cx="3072000" cy="561694"/>
          </a:xfrm>
        </p:spPr>
        <p:txBody>
          <a:bodyPr anchor="t">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9B0D4E8-C88F-0D58-2460-CDA1284B1162}"/>
              </a:ext>
            </a:extLst>
          </p:cNvPr>
          <p:cNvSpPr>
            <a:spLocks noGrp="1"/>
          </p:cNvSpPr>
          <p:nvPr>
            <p:ph sz="quarter" idx="4"/>
          </p:nvPr>
        </p:nvSpPr>
        <p:spPr>
          <a:xfrm>
            <a:off x="8283386" y="2383671"/>
            <a:ext cx="3072001" cy="3840496"/>
          </a:xfrm>
        </p:spPr>
        <p:txBody>
          <a:bodyPr>
            <a:normAutofit/>
          </a:bodyPr>
          <a:lstStyle>
            <a:lvl1pPr marL="0" indent="0">
              <a:lnSpc>
                <a:spcPct val="100000"/>
              </a:lnSpc>
              <a:spcBef>
                <a:spcPts val="0"/>
              </a:spcBef>
              <a:spcAft>
                <a:spcPts val="600"/>
              </a:spcAft>
              <a:buNone/>
              <a:defRPr sz="2000"/>
            </a:lvl1pPr>
            <a:lvl2pPr marL="457200" indent="0">
              <a:lnSpc>
                <a:spcPct val="100000"/>
              </a:lnSpc>
              <a:spcBef>
                <a:spcPts val="0"/>
              </a:spcBef>
              <a:spcAft>
                <a:spcPts val="600"/>
              </a:spcAft>
              <a:buNone/>
              <a:defRPr sz="2000"/>
            </a:lvl2pPr>
            <a:lvl3pPr marL="914400" indent="0">
              <a:lnSpc>
                <a:spcPct val="100000"/>
              </a:lnSpc>
              <a:spcBef>
                <a:spcPts val="0"/>
              </a:spcBef>
              <a:spcAft>
                <a:spcPts val="600"/>
              </a:spcAft>
              <a:buNone/>
              <a:defRPr sz="2000"/>
            </a:lvl3pPr>
            <a:lvl4pPr marL="1371600" indent="0">
              <a:lnSpc>
                <a:spcPct val="100000"/>
              </a:lnSpc>
              <a:spcBef>
                <a:spcPts val="0"/>
              </a:spcBef>
              <a:spcAft>
                <a:spcPts val="600"/>
              </a:spcAft>
              <a:buNone/>
              <a:defRPr sz="2000"/>
            </a:lvl4pPr>
            <a:lvl5pPr marL="1828800" indent="0">
              <a:lnSpc>
                <a:spcPct val="100000"/>
              </a:lnSpc>
              <a:spcBef>
                <a:spcPts val="0"/>
              </a:spcBef>
              <a:spcAft>
                <a:spcPts val="600"/>
              </a:spcAft>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96863B9-E46C-F3B3-2C3C-47D11E5C4483}"/>
              </a:ext>
            </a:extLst>
          </p:cNvPr>
          <p:cNvSpPr>
            <a:spLocks noGrp="1"/>
          </p:cNvSpPr>
          <p:nvPr>
            <p:ph type="dt" sz="half" idx="10"/>
          </p:nvPr>
        </p:nvSpPr>
        <p:spPr>
          <a:xfrm>
            <a:off x="838200" y="6390854"/>
            <a:ext cx="2743200" cy="365125"/>
          </a:xfrm>
        </p:spPr>
        <p:txBody>
          <a:bodyPr/>
          <a:lstStyle/>
          <a:p>
            <a:fld id="{302278A1-853C-40BF-A2A1-F0ABBBF95549}" type="datetimeFigureOut">
              <a:rPr lang="en-US" smtClean="0"/>
              <a:t>4/29/2025</a:t>
            </a:fld>
            <a:endParaRPr lang="en-US"/>
          </a:p>
        </p:txBody>
      </p:sp>
      <p:sp>
        <p:nvSpPr>
          <p:cNvPr id="8" name="Footer Placeholder 7">
            <a:extLst>
              <a:ext uri="{FF2B5EF4-FFF2-40B4-BE49-F238E27FC236}">
                <a16:creationId xmlns:a16="http://schemas.microsoft.com/office/drawing/2014/main" id="{6DD99532-40F5-2193-C8C3-815C7B717E2E}"/>
              </a:ext>
            </a:extLst>
          </p:cNvPr>
          <p:cNvSpPr>
            <a:spLocks noGrp="1"/>
          </p:cNvSpPr>
          <p:nvPr>
            <p:ph type="ftr" sz="quarter" idx="11"/>
          </p:nvPr>
        </p:nvSpPr>
        <p:spPr>
          <a:xfrm>
            <a:off x="4038600" y="6390854"/>
            <a:ext cx="4114800" cy="365125"/>
          </a:xfrm>
        </p:spPr>
        <p:txBody>
          <a:bodyPr/>
          <a:lstStyle/>
          <a:p>
            <a:endParaRPr lang="en-US"/>
          </a:p>
        </p:txBody>
      </p:sp>
      <p:sp>
        <p:nvSpPr>
          <p:cNvPr id="9" name="Slide Number Placeholder 8">
            <a:extLst>
              <a:ext uri="{FF2B5EF4-FFF2-40B4-BE49-F238E27FC236}">
                <a16:creationId xmlns:a16="http://schemas.microsoft.com/office/drawing/2014/main" id="{2FAF2EAC-FD2B-8C61-EA09-04731DF4FD19}"/>
              </a:ext>
            </a:extLst>
          </p:cNvPr>
          <p:cNvSpPr>
            <a:spLocks noGrp="1"/>
          </p:cNvSpPr>
          <p:nvPr>
            <p:ph type="sldNum" sz="quarter" idx="12"/>
          </p:nvPr>
        </p:nvSpPr>
        <p:spPr>
          <a:xfrm>
            <a:off x="8610600" y="6390854"/>
            <a:ext cx="2743200" cy="365125"/>
          </a:xfrm>
        </p:spPr>
        <p:txBody>
          <a:bodyPr/>
          <a:lstStyle/>
          <a:p>
            <a:fld id="{5C422415-5C4A-4D0B-AB2D-113F933D53E6}" type="slidenum">
              <a:rPr lang="en-US" smtClean="0"/>
              <a:t>‹#›</a:t>
            </a:fld>
            <a:endParaRPr lang="en-US"/>
          </a:p>
        </p:txBody>
      </p:sp>
      <p:sp>
        <p:nvSpPr>
          <p:cNvPr id="10" name="Text Placeholder 4">
            <a:extLst>
              <a:ext uri="{FF2B5EF4-FFF2-40B4-BE49-F238E27FC236}">
                <a16:creationId xmlns:a16="http://schemas.microsoft.com/office/drawing/2014/main" id="{EBCBD425-6855-0C55-A4FC-029BA1011869}"/>
              </a:ext>
            </a:extLst>
          </p:cNvPr>
          <p:cNvSpPr>
            <a:spLocks noGrp="1"/>
          </p:cNvSpPr>
          <p:nvPr>
            <p:ph type="body" sz="quarter" idx="13"/>
          </p:nvPr>
        </p:nvSpPr>
        <p:spPr>
          <a:xfrm>
            <a:off x="4663094" y="1715667"/>
            <a:ext cx="3072000" cy="561695"/>
          </a:xfrm>
        </p:spPr>
        <p:txBody>
          <a:bodyPr anchor="t">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a:extLst>
              <a:ext uri="{FF2B5EF4-FFF2-40B4-BE49-F238E27FC236}">
                <a16:creationId xmlns:a16="http://schemas.microsoft.com/office/drawing/2014/main" id="{D32C4171-A4DA-4259-9697-4581FD45C211}"/>
              </a:ext>
            </a:extLst>
          </p:cNvPr>
          <p:cNvSpPr>
            <a:spLocks noGrp="1"/>
          </p:cNvSpPr>
          <p:nvPr>
            <p:ph sz="quarter" idx="14"/>
          </p:nvPr>
        </p:nvSpPr>
        <p:spPr>
          <a:xfrm>
            <a:off x="4663092" y="2383671"/>
            <a:ext cx="3072001" cy="3840496"/>
          </a:xfrm>
        </p:spPr>
        <p:txBody>
          <a:bodyPr>
            <a:normAutofit/>
          </a:bodyPr>
          <a:lstStyle>
            <a:lvl1pPr marL="0" indent="0">
              <a:lnSpc>
                <a:spcPct val="100000"/>
              </a:lnSpc>
              <a:spcBef>
                <a:spcPts val="0"/>
              </a:spcBef>
              <a:spcAft>
                <a:spcPts val="600"/>
              </a:spcAft>
              <a:buNone/>
              <a:defRPr sz="2000"/>
            </a:lvl1pPr>
            <a:lvl2pPr marL="457200" indent="0">
              <a:lnSpc>
                <a:spcPct val="100000"/>
              </a:lnSpc>
              <a:spcBef>
                <a:spcPts val="0"/>
              </a:spcBef>
              <a:spcAft>
                <a:spcPts val="600"/>
              </a:spcAft>
              <a:buNone/>
              <a:defRPr sz="2000"/>
            </a:lvl2pPr>
            <a:lvl3pPr marL="914400" indent="0">
              <a:lnSpc>
                <a:spcPct val="100000"/>
              </a:lnSpc>
              <a:spcBef>
                <a:spcPts val="0"/>
              </a:spcBef>
              <a:spcAft>
                <a:spcPts val="600"/>
              </a:spcAft>
              <a:buNone/>
              <a:defRPr sz="2000"/>
            </a:lvl3pPr>
            <a:lvl4pPr marL="1371600" indent="0">
              <a:lnSpc>
                <a:spcPct val="100000"/>
              </a:lnSpc>
              <a:spcBef>
                <a:spcPts val="0"/>
              </a:spcBef>
              <a:spcAft>
                <a:spcPts val="600"/>
              </a:spcAft>
              <a:buNone/>
              <a:defRPr sz="2000"/>
            </a:lvl4pPr>
            <a:lvl5pPr marL="1828800" indent="0">
              <a:lnSpc>
                <a:spcPct val="100000"/>
              </a:lnSpc>
              <a:spcBef>
                <a:spcPts val="0"/>
              </a:spcBef>
              <a:spcAft>
                <a:spcPts val="600"/>
              </a:spcAft>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A1E52A2E-2A2B-D08F-7B93-5067477CE93D}"/>
              </a:ext>
            </a:extLst>
          </p:cNvPr>
          <p:cNvCxnSpPr>
            <a:cxnSpLocks/>
          </p:cNvCxnSpPr>
          <p:nvPr userDrawn="1"/>
        </p:nvCxnSpPr>
        <p:spPr>
          <a:xfrm>
            <a:off x="0" y="376709"/>
            <a:ext cx="1485900" cy="0"/>
          </a:xfrm>
          <a:prstGeom prst="line">
            <a:avLst/>
          </a:prstGeom>
          <a:ln w="38100">
            <a:solidFill>
              <a:srgbClr val="15235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BC93CFA6-D32D-3AF2-34AA-8C425CA08441}"/>
              </a:ext>
            </a:extLst>
          </p:cNvPr>
          <p:cNvSpPr>
            <a:spLocks noGrp="1"/>
          </p:cNvSpPr>
          <p:nvPr>
            <p:ph type="title"/>
          </p:nvPr>
        </p:nvSpPr>
        <p:spPr>
          <a:xfrm>
            <a:off x="472440" y="670878"/>
            <a:ext cx="11186160" cy="602615"/>
          </a:xfrm>
        </p:spPr>
        <p:txBody>
          <a:bodyPr>
            <a:normAutofit/>
          </a:bodyPr>
          <a:lstStyle>
            <a:lvl1pPr>
              <a:defRPr sz="3600">
                <a:solidFill>
                  <a:srgbClr val="15235F"/>
                </a:solidFill>
              </a:defRPr>
            </a:lvl1pPr>
          </a:lstStyle>
          <a:p>
            <a:r>
              <a:rPr lang="en-US" dirty="0"/>
              <a:t>Click to edit Master title style</a:t>
            </a:r>
          </a:p>
        </p:txBody>
      </p:sp>
    </p:spTree>
    <p:extLst>
      <p:ext uri="{BB962C8B-B14F-4D97-AF65-F5344CB8AC3E}">
        <p14:creationId xmlns:p14="http://schemas.microsoft.com/office/powerpoint/2010/main" val="301750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D92FC-F018-18EB-A72C-FE97ECEFB4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484F14-9700-7BB5-4614-984E965878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59923-AA45-B141-E379-DB43A20B3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278A1-853C-40BF-A2A1-F0ABBBF95549}" type="datetimeFigureOut">
              <a:rPr lang="en-US" smtClean="0"/>
              <a:t>4/29/2025</a:t>
            </a:fld>
            <a:endParaRPr lang="en-US"/>
          </a:p>
        </p:txBody>
      </p:sp>
      <p:sp>
        <p:nvSpPr>
          <p:cNvPr id="5" name="Footer Placeholder 4">
            <a:extLst>
              <a:ext uri="{FF2B5EF4-FFF2-40B4-BE49-F238E27FC236}">
                <a16:creationId xmlns:a16="http://schemas.microsoft.com/office/drawing/2014/main" id="{D0A6910E-7CE3-CC27-7075-1A3F98093C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EBBA40-B4CD-BED8-223F-0CA7FAC16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22415-5C4A-4D0B-AB2D-113F933D53E6}" type="slidenum">
              <a:rPr lang="en-US" smtClean="0"/>
              <a:t>‹#›</a:t>
            </a:fld>
            <a:endParaRPr lang="en-US"/>
          </a:p>
        </p:txBody>
      </p:sp>
    </p:spTree>
    <p:extLst>
      <p:ext uri="{BB962C8B-B14F-4D97-AF65-F5344CB8AC3E}">
        <p14:creationId xmlns:p14="http://schemas.microsoft.com/office/powerpoint/2010/main" val="3771475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61" r:id="rId6"/>
    <p:sldLayoutId id="2147483659" r:id="rId7"/>
    <p:sldLayoutId id="2147483653" r:id="rId8"/>
    <p:sldLayoutId id="2147483660" r:id="rId9"/>
    <p:sldLayoutId id="2147483654" r:id="rId10"/>
    <p:sldLayoutId id="2147483655" r:id="rId11"/>
    <p:sldLayoutId id="2147483656" r:id="rId12"/>
    <p:sldLayoutId id="21474836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04800" y="183092"/>
            <a:ext cx="5486400" cy="762000"/>
          </a:xfrm>
          <a:prstGeom prst="rect">
            <a:avLst/>
          </a:prstGeom>
          <a:noFill/>
          <a:ln>
            <a:noFill/>
          </a:ln>
        </p:spPr>
        <p:txBody>
          <a:bodyPr spcFirstLastPara="1" wrap="square" lIns="45725" tIns="22850" rIns="45725" bIns="22850" anchor="ctr" anchorCtr="0">
            <a:norm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52" name="Google Shape;52;p13"/>
          <p:cNvSpPr txBox="1">
            <a:spLocks noGrp="1"/>
          </p:cNvSpPr>
          <p:nvPr>
            <p:ph type="body" idx="1"/>
          </p:nvPr>
        </p:nvSpPr>
        <p:spPr>
          <a:xfrm>
            <a:off x="304800" y="1066800"/>
            <a:ext cx="5486400" cy="3017309"/>
          </a:xfrm>
          <a:prstGeom prst="rect">
            <a:avLst/>
          </a:prstGeom>
          <a:noFill/>
          <a:ln>
            <a:noFill/>
          </a:ln>
        </p:spPr>
        <p:txBody>
          <a:bodyPr spcFirstLastPara="1" wrap="square" lIns="45725" tIns="22850" rIns="45725" bIns="22850" anchor="t" anchorCtr="0">
            <a:norm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12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12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53669811"/>
      </p:ext>
    </p:extLst>
  </p:cSld>
  <p:clrMap bg1="lt1" tx1="dk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5D8CE0-0EB4-35EC-9B21-24F86BF7E1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1ABE80-D2EE-9194-BEB5-1F219C5091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02C5A-6E1C-0BF2-B538-ED482EDCBF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30199C-88FF-45FA-98C0-9F5890CA3815}" type="datetimeFigureOut">
              <a:rPr lang="en-US" smtClean="0"/>
              <a:t>5/1/2025</a:t>
            </a:fld>
            <a:endParaRPr lang="en-US"/>
          </a:p>
        </p:txBody>
      </p:sp>
      <p:sp>
        <p:nvSpPr>
          <p:cNvPr id="5" name="Footer Placeholder 4">
            <a:extLst>
              <a:ext uri="{FF2B5EF4-FFF2-40B4-BE49-F238E27FC236}">
                <a16:creationId xmlns:a16="http://schemas.microsoft.com/office/drawing/2014/main" id="{15C04E61-29A4-CDAB-D8A5-D74C316005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31EC666-1B63-9CB5-715A-2003353A7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7A2078-6038-47C9-A9A5-19FAAAE46C49}" type="slidenum">
              <a:rPr lang="en-US" smtClean="0"/>
              <a:t>‹#›</a:t>
            </a:fld>
            <a:endParaRPr lang="en-US"/>
          </a:p>
        </p:txBody>
      </p:sp>
    </p:spTree>
    <p:extLst>
      <p:ext uri="{BB962C8B-B14F-4D97-AF65-F5344CB8AC3E}">
        <p14:creationId xmlns:p14="http://schemas.microsoft.com/office/powerpoint/2010/main" val="19801146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nrcs.usda.gov/state-office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A3C04-BA31-15A9-23E6-7AB5A24AFD88}"/>
              </a:ext>
            </a:extLst>
          </p:cNvPr>
          <p:cNvSpPr>
            <a:spLocks noGrp="1"/>
          </p:cNvSpPr>
          <p:nvPr>
            <p:ph type="ctrTitle"/>
          </p:nvPr>
        </p:nvSpPr>
        <p:spPr>
          <a:xfrm>
            <a:off x="1513242" y="2178339"/>
            <a:ext cx="9144000" cy="736984"/>
          </a:xfrm>
        </p:spPr>
        <p:txBody>
          <a:bodyPr>
            <a:noAutofit/>
          </a:bodyPr>
          <a:lstStyle/>
          <a:p>
            <a:r>
              <a:rPr lang="en" sz="8000" b="1" dirty="0">
                <a:solidFill>
                  <a:srgbClr val="15235F"/>
                </a:solidFill>
              </a:rPr>
              <a:t>Grant Funding</a:t>
            </a:r>
            <a:endParaRPr lang="en-US" sz="8000" dirty="0">
              <a:solidFill>
                <a:srgbClr val="15235F"/>
              </a:solidFill>
              <a:latin typeface="Aptos ExtraBold" panose="020B0004020202020204" pitchFamily="34" charset="0"/>
            </a:endParaRPr>
          </a:p>
        </p:txBody>
      </p:sp>
      <p:sp>
        <p:nvSpPr>
          <p:cNvPr id="3" name="Title 1">
            <a:extLst>
              <a:ext uri="{FF2B5EF4-FFF2-40B4-BE49-F238E27FC236}">
                <a16:creationId xmlns:a16="http://schemas.microsoft.com/office/drawing/2014/main" id="{FBF218D9-5D6E-B279-9FEE-4FFA0FEB458B}"/>
              </a:ext>
            </a:extLst>
          </p:cNvPr>
          <p:cNvSpPr txBox="1">
            <a:spLocks/>
          </p:cNvSpPr>
          <p:nvPr/>
        </p:nvSpPr>
        <p:spPr>
          <a:xfrm>
            <a:off x="1654884" y="3264903"/>
            <a:ext cx="9144000" cy="73698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lvl="0" indent="0" algn="ctr" rtl="0">
              <a:lnSpc>
                <a:spcPct val="90000"/>
              </a:lnSpc>
              <a:spcBef>
                <a:spcPts val="0"/>
              </a:spcBef>
              <a:spcAft>
                <a:spcPts val="0"/>
              </a:spcAft>
              <a:buNone/>
            </a:pPr>
            <a:r>
              <a:rPr lang="en-US" sz="3600" dirty="0">
                <a:solidFill>
                  <a:schemeClr val="accent4"/>
                </a:solidFill>
              </a:rPr>
              <a:t>FINDING – APPLYING - WINNING</a:t>
            </a:r>
          </a:p>
        </p:txBody>
      </p:sp>
      <p:sp>
        <p:nvSpPr>
          <p:cNvPr id="4" name="Google Shape;133;p25">
            <a:extLst>
              <a:ext uri="{FF2B5EF4-FFF2-40B4-BE49-F238E27FC236}">
                <a16:creationId xmlns:a16="http://schemas.microsoft.com/office/drawing/2014/main" id="{FC8D48C5-BEC2-D944-4A93-B65318FE391B}"/>
              </a:ext>
            </a:extLst>
          </p:cNvPr>
          <p:cNvSpPr/>
          <p:nvPr/>
        </p:nvSpPr>
        <p:spPr>
          <a:xfrm>
            <a:off x="6400800" y="4027287"/>
            <a:ext cx="1838577" cy="1271683"/>
          </a:xfrm>
          <a:custGeom>
            <a:avLst/>
            <a:gdLst/>
            <a:ahLst/>
            <a:cxnLst/>
            <a:rect l="l" t="t" r="r" b="b"/>
            <a:pathLst>
              <a:path w="3677155" h="2543366" extrusionOk="0">
                <a:moveTo>
                  <a:pt x="0" y="0"/>
                </a:moveTo>
                <a:lnTo>
                  <a:pt x="3677155" y="0"/>
                </a:lnTo>
                <a:lnTo>
                  <a:pt x="3677155" y="2543365"/>
                </a:lnTo>
                <a:lnTo>
                  <a:pt x="0" y="2543365"/>
                </a:lnTo>
                <a:lnTo>
                  <a:pt x="0" y="0"/>
                </a:lnTo>
                <a:close/>
              </a:path>
            </a:pathLst>
          </a:custGeom>
          <a:blipFill rotWithShape="1">
            <a:blip r:embed="rId3">
              <a:alphaModFix/>
            </a:blip>
            <a:stretch>
              <a:fillRect/>
            </a:stretch>
          </a:blipFill>
          <a:ln>
            <a:noFill/>
          </a:ln>
        </p:spPr>
        <p:txBody>
          <a:bodyPr/>
          <a:lstStyle/>
          <a:p>
            <a:endParaRPr lang="en-US"/>
          </a:p>
        </p:txBody>
      </p:sp>
      <p:sp>
        <p:nvSpPr>
          <p:cNvPr id="5" name="Google Shape;135;p25">
            <a:extLst>
              <a:ext uri="{FF2B5EF4-FFF2-40B4-BE49-F238E27FC236}">
                <a16:creationId xmlns:a16="http://schemas.microsoft.com/office/drawing/2014/main" id="{276E5924-F4CB-4AAA-8F66-94AECECAC4CA}"/>
              </a:ext>
            </a:extLst>
          </p:cNvPr>
          <p:cNvSpPr/>
          <p:nvPr/>
        </p:nvSpPr>
        <p:spPr>
          <a:xfrm>
            <a:off x="3832568" y="4295503"/>
            <a:ext cx="2109865" cy="582850"/>
          </a:xfrm>
          <a:custGeom>
            <a:avLst/>
            <a:gdLst/>
            <a:ahLst/>
            <a:cxnLst/>
            <a:rect l="l" t="t" r="r" b="b"/>
            <a:pathLst>
              <a:path w="4219729" h="1165700" extrusionOk="0">
                <a:moveTo>
                  <a:pt x="0" y="0"/>
                </a:moveTo>
                <a:lnTo>
                  <a:pt x="4219729" y="0"/>
                </a:lnTo>
                <a:lnTo>
                  <a:pt x="4219729" y="1165701"/>
                </a:lnTo>
                <a:lnTo>
                  <a:pt x="0" y="1165701"/>
                </a:lnTo>
                <a:lnTo>
                  <a:pt x="0" y="0"/>
                </a:lnTo>
                <a:close/>
              </a:path>
            </a:pathLst>
          </a:custGeom>
          <a:blipFill rotWithShape="1">
            <a:blip r:embed="rId4">
              <a:alphaModFix/>
            </a:blip>
            <a:stretch>
              <a:fillRect/>
            </a:stretch>
          </a:blipFill>
          <a:ln>
            <a:noFill/>
          </a:ln>
        </p:spPr>
        <p:txBody>
          <a:bodyPr/>
          <a:lstStyle/>
          <a:p>
            <a:endParaRPr lang="en-US"/>
          </a:p>
        </p:txBody>
      </p:sp>
    </p:spTree>
    <p:extLst>
      <p:ext uri="{BB962C8B-B14F-4D97-AF65-F5344CB8AC3E}">
        <p14:creationId xmlns:p14="http://schemas.microsoft.com/office/powerpoint/2010/main" val="3803240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793E2-580C-0030-F758-46538023E206}"/>
              </a:ext>
            </a:extLst>
          </p:cNvPr>
          <p:cNvSpPr>
            <a:spLocks noGrp="1"/>
          </p:cNvSpPr>
          <p:nvPr>
            <p:ph type="title"/>
          </p:nvPr>
        </p:nvSpPr>
        <p:spPr/>
        <p:txBody>
          <a:bodyPr>
            <a:normAutofit/>
          </a:bodyPr>
          <a:lstStyle/>
          <a:p>
            <a:r>
              <a:rPr lang="en-US" sz="3600" b="1" dirty="0">
                <a:solidFill>
                  <a:srgbClr val="171D4B"/>
                </a:solidFill>
              </a:rPr>
              <a:t>Typical grant process</a:t>
            </a:r>
            <a:endParaRPr lang="en-US" dirty="0"/>
          </a:p>
        </p:txBody>
      </p:sp>
      <p:sp>
        <p:nvSpPr>
          <p:cNvPr id="5" name="Arrow: Pentagon 4">
            <a:extLst>
              <a:ext uri="{FF2B5EF4-FFF2-40B4-BE49-F238E27FC236}">
                <a16:creationId xmlns:a16="http://schemas.microsoft.com/office/drawing/2014/main" id="{82CF7010-61AD-244F-5479-4D9BDE9F1DDA}"/>
              </a:ext>
            </a:extLst>
          </p:cNvPr>
          <p:cNvSpPr/>
          <p:nvPr/>
        </p:nvSpPr>
        <p:spPr>
          <a:xfrm>
            <a:off x="63500" y="2451100"/>
            <a:ext cx="2314256" cy="2489200"/>
          </a:xfrm>
          <a:prstGeom prst="homePlate">
            <a:avLst>
              <a:gd name="adj" fmla="val 16330"/>
            </a:avLst>
          </a:prstGeom>
          <a:solidFill>
            <a:schemeClr val="accent6">
              <a:lumMod val="40000"/>
              <a:lumOff val="6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82880" tIns="182880" rIns="91440" bIns="91440" rtlCol="0" anchor="t"/>
          <a:lstStyle/>
          <a:p>
            <a:r>
              <a:rPr lang="en-US" sz="2400" b="1" dirty="0">
                <a:solidFill>
                  <a:schemeClr val="accent6">
                    <a:lumMod val="50000"/>
                  </a:schemeClr>
                </a:solidFill>
              </a:rPr>
              <a:t>Define goals</a:t>
            </a:r>
          </a:p>
          <a:p>
            <a:r>
              <a:rPr lang="en-US" dirty="0">
                <a:solidFill>
                  <a:srgbClr val="171D4B"/>
                </a:solidFill>
              </a:rPr>
              <a:t>Business goals &amp; corresponding projects for next year</a:t>
            </a:r>
            <a:endParaRPr lang="en-US" dirty="0"/>
          </a:p>
          <a:p>
            <a:endParaRPr lang="en-US" sz="500" dirty="0">
              <a:solidFill>
                <a:schemeClr val="accent6">
                  <a:lumMod val="50000"/>
                </a:schemeClr>
              </a:solidFill>
            </a:endParaRPr>
          </a:p>
        </p:txBody>
      </p:sp>
      <p:sp>
        <p:nvSpPr>
          <p:cNvPr id="6" name="Arrow: Chevron 5">
            <a:extLst>
              <a:ext uri="{FF2B5EF4-FFF2-40B4-BE49-F238E27FC236}">
                <a16:creationId xmlns:a16="http://schemas.microsoft.com/office/drawing/2014/main" id="{B5A5AF5C-894D-9013-4C7A-E5098D8019BC}"/>
              </a:ext>
            </a:extLst>
          </p:cNvPr>
          <p:cNvSpPr/>
          <p:nvPr/>
        </p:nvSpPr>
        <p:spPr>
          <a:xfrm>
            <a:off x="2039049" y="2451100"/>
            <a:ext cx="2314256" cy="2489200"/>
          </a:xfrm>
          <a:prstGeom prst="chevron">
            <a:avLst>
              <a:gd name="adj" fmla="val 15392"/>
            </a:avLst>
          </a:prstGeom>
          <a:solidFill>
            <a:schemeClr val="accent6">
              <a:lumMod val="40000"/>
              <a:lumOff val="6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82880" tIns="182880" rIns="91440" bIns="91440" rtlCol="0" anchor="t"/>
          <a:lstStyle/>
          <a:p>
            <a:r>
              <a:rPr lang="en-US" sz="2400" b="1" dirty="0">
                <a:solidFill>
                  <a:schemeClr val="accent6">
                    <a:lumMod val="50000"/>
                  </a:schemeClr>
                </a:solidFill>
              </a:rPr>
              <a:t>Find grants</a:t>
            </a:r>
          </a:p>
          <a:p>
            <a:endParaRPr lang="en-US" sz="500" b="1" dirty="0">
              <a:solidFill>
                <a:schemeClr val="accent6">
                  <a:lumMod val="50000"/>
                </a:schemeClr>
              </a:solidFill>
            </a:endParaRPr>
          </a:p>
          <a:p>
            <a:r>
              <a:rPr lang="en-US" dirty="0">
                <a:solidFill>
                  <a:srgbClr val="171D4B"/>
                </a:solidFill>
              </a:rPr>
              <a:t>Identify grants for those projects</a:t>
            </a:r>
            <a:endParaRPr lang="en-US" dirty="0"/>
          </a:p>
          <a:p>
            <a:endParaRPr lang="en-US" sz="500" dirty="0">
              <a:solidFill>
                <a:schemeClr val="accent6">
                  <a:lumMod val="50000"/>
                </a:schemeClr>
              </a:solidFill>
            </a:endParaRPr>
          </a:p>
        </p:txBody>
      </p:sp>
      <p:sp>
        <p:nvSpPr>
          <p:cNvPr id="7" name="Arrow: Chevron 6">
            <a:extLst>
              <a:ext uri="{FF2B5EF4-FFF2-40B4-BE49-F238E27FC236}">
                <a16:creationId xmlns:a16="http://schemas.microsoft.com/office/drawing/2014/main" id="{135E3290-24BA-C35E-EA8D-FF93B13B7FA0}"/>
              </a:ext>
            </a:extLst>
          </p:cNvPr>
          <p:cNvSpPr/>
          <p:nvPr/>
        </p:nvSpPr>
        <p:spPr>
          <a:xfrm>
            <a:off x="3963798" y="2451100"/>
            <a:ext cx="2314256" cy="2489200"/>
          </a:xfrm>
          <a:prstGeom prst="chevron">
            <a:avLst>
              <a:gd name="adj" fmla="val 14295"/>
            </a:avLst>
          </a:prstGeom>
          <a:solidFill>
            <a:schemeClr val="accent6">
              <a:lumMod val="40000"/>
              <a:lumOff val="6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82880" tIns="182880" rIns="91440" bIns="91440" rtlCol="0" anchor="t"/>
          <a:lstStyle/>
          <a:p>
            <a:pPr marL="0" marR="0" lvl="0" indent="0" rtl="0">
              <a:lnSpc>
                <a:spcPct val="120000"/>
              </a:lnSpc>
              <a:spcBef>
                <a:spcPts val="0"/>
              </a:spcBef>
              <a:spcAft>
                <a:spcPts val="0"/>
              </a:spcAft>
              <a:buNone/>
            </a:pPr>
            <a:r>
              <a:rPr lang="en-US" sz="2000" b="1" dirty="0">
                <a:solidFill>
                  <a:schemeClr val="accent6">
                    <a:lumMod val="50000"/>
                  </a:schemeClr>
                </a:solidFill>
              </a:rPr>
              <a:t>Determine grant fit</a:t>
            </a:r>
          </a:p>
          <a:p>
            <a:pPr>
              <a:lnSpc>
                <a:spcPct val="120000"/>
              </a:lnSpc>
            </a:pPr>
            <a:r>
              <a:rPr lang="en-US" dirty="0">
                <a:solidFill>
                  <a:srgbClr val="171D4B"/>
                </a:solidFill>
              </a:rPr>
              <a:t>Eligible, competitive and ready</a:t>
            </a:r>
            <a:endParaRPr lang="en-US" dirty="0"/>
          </a:p>
          <a:p>
            <a:pPr marL="0" marR="0" lvl="0" indent="0" rtl="0">
              <a:lnSpc>
                <a:spcPct val="120000"/>
              </a:lnSpc>
              <a:spcBef>
                <a:spcPts val="0"/>
              </a:spcBef>
              <a:spcAft>
                <a:spcPts val="0"/>
              </a:spcAft>
              <a:buNone/>
            </a:pPr>
            <a:endParaRPr lang="en-US" sz="500" dirty="0">
              <a:solidFill>
                <a:schemeClr val="accent6">
                  <a:lumMod val="50000"/>
                </a:schemeClr>
              </a:solidFill>
            </a:endParaRPr>
          </a:p>
        </p:txBody>
      </p:sp>
      <p:sp>
        <p:nvSpPr>
          <p:cNvPr id="8" name="Arrow: Chevron 7">
            <a:extLst>
              <a:ext uri="{FF2B5EF4-FFF2-40B4-BE49-F238E27FC236}">
                <a16:creationId xmlns:a16="http://schemas.microsoft.com/office/drawing/2014/main" id="{7B58149D-1E9E-11D1-761A-6E3642FEEC96}"/>
              </a:ext>
            </a:extLst>
          </p:cNvPr>
          <p:cNvSpPr/>
          <p:nvPr/>
        </p:nvSpPr>
        <p:spPr>
          <a:xfrm>
            <a:off x="5913947" y="2451100"/>
            <a:ext cx="2314256" cy="2489200"/>
          </a:xfrm>
          <a:prstGeom prst="chevron">
            <a:avLst>
              <a:gd name="adj" fmla="val 15941"/>
            </a:avLst>
          </a:prstGeom>
          <a:solidFill>
            <a:schemeClr val="accent6">
              <a:lumMod val="40000"/>
              <a:lumOff val="6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82880" tIns="182880" rIns="91440" bIns="91440" rtlCol="0" anchor="t"/>
          <a:lstStyle/>
          <a:p>
            <a:r>
              <a:rPr lang="en-US" sz="2400" b="1" dirty="0">
                <a:solidFill>
                  <a:schemeClr val="accent6">
                    <a:lumMod val="50000"/>
                  </a:schemeClr>
                </a:solidFill>
              </a:rPr>
              <a:t>Apply for grant</a:t>
            </a:r>
          </a:p>
          <a:p>
            <a:r>
              <a:rPr lang="en-US" dirty="0">
                <a:solidFill>
                  <a:srgbClr val="171D4B"/>
                </a:solidFill>
              </a:rPr>
              <a:t>Narrative, budget, letters of support, etc.</a:t>
            </a:r>
            <a:endParaRPr lang="en-US" dirty="0"/>
          </a:p>
          <a:p>
            <a:endParaRPr lang="en-US" sz="500" dirty="0">
              <a:solidFill>
                <a:schemeClr val="accent6">
                  <a:lumMod val="50000"/>
                </a:schemeClr>
              </a:solidFill>
            </a:endParaRPr>
          </a:p>
        </p:txBody>
      </p:sp>
      <p:sp>
        <p:nvSpPr>
          <p:cNvPr id="9" name="Arrow: Chevron 8">
            <a:extLst>
              <a:ext uri="{FF2B5EF4-FFF2-40B4-BE49-F238E27FC236}">
                <a16:creationId xmlns:a16="http://schemas.microsoft.com/office/drawing/2014/main" id="{DB0A6ABD-F2C1-DB8E-F7C5-5F1DD1A3F07A}"/>
              </a:ext>
            </a:extLst>
          </p:cNvPr>
          <p:cNvSpPr/>
          <p:nvPr/>
        </p:nvSpPr>
        <p:spPr>
          <a:xfrm>
            <a:off x="7864096" y="2451100"/>
            <a:ext cx="2314256" cy="2489200"/>
          </a:xfrm>
          <a:prstGeom prst="chevron">
            <a:avLst>
              <a:gd name="adj" fmla="val 16490"/>
            </a:avLst>
          </a:prstGeom>
          <a:solidFill>
            <a:schemeClr val="accent6">
              <a:lumMod val="40000"/>
              <a:lumOff val="6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82880" tIns="182880" rIns="91440" bIns="91440" rtlCol="0" anchor="t"/>
          <a:lstStyle/>
          <a:p>
            <a:r>
              <a:rPr lang="en-US" sz="2400" b="1" dirty="0">
                <a:solidFill>
                  <a:schemeClr val="accent6">
                    <a:lumMod val="50000"/>
                  </a:schemeClr>
                </a:solidFill>
              </a:rPr>
              <a:t>Review &amp; submit</a:t>
            </a:r>
          </a:p>
          <a:p>
            <a:r>
              <a:rPr lang="en-US" dirty="0">
                <a:solidFill>
                  <a:srgbClr val="171D4B"/>
                </a:solidFill>
              </a:rPr>
              <a:t>Quality check and correct submission format</a:t>
            </a:r>
            <a:endParaRPr lang="en-US" dirty="0"/>
          </a:p>
          <a:p>
            <a:endParaRPr lang="en-US" sz="500" dirty="0">
              <a:solidFill>
                <a:schemeClr val="accent6">
                  <a:lumMod val="50000"/>
                </a:schemeClr>
              </a:solidFill>
            </a:endParaRPr>
          </a:p>
        </p:txBody>
      </p:sp>
      <p:sp>
        <p:nvSpPr>
          <p:cNvPr id="10" name="Arrow: Chevron 9">
            <a:extLst>
              <a:ext uri="{FF2B5EF4-FFF2-40B4-BE49-F238E27FC236}">
                <a16:creationId xmlns:a16="http://schemas.microsoft.com/office/drawing/2014/main" id="{9B2C7821-77D6-E0C6-9312-128411869FD1}"/>
              </a:ext>
            </a:extLst>
          </p:cNvPr>
          <p:cNvSpPr/>
          <p:nvPr/>
        </p:nvSpPr>
        <p:spPr>
          <a:xfrm>
            <a:off x="9814244" y="2451100"/>
            <a:ext cx="2314256" cy="2489200"/>
          </a:xfrm>
          <a:prstGeom prst="chevron">
            <a:avLst>
              <a:gd name="adj" fmla="val 14843"/>
            </a:avLst>
          </a:prstGeom>
          <a:solidFill>
            <a:schemeClr val="accent6">
              <a:lumMod val="40000"/>
              <a:lumOff val="6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82880" tIns="182880" rIns="91440" bIns="91440" rtlCol="0" anchor="t"/>
          <a:lstStyle/>
          <a:p>
            <a:r>
              <a:rPr lang="en-US" sz="2400" b="1" dirty="0">
                <a:solidFill>
                  <a:schemeClr val="accent6">
                    <a:lumMod val="50000"/>
                  </a:schemeClr>
                </a:solidFill>
              </a:rPr>
              <a:t>Follow up reporting</a:t>
            </a:r>
          </a:p>
          <a:p>
            <a:r>
              <a:rPr lang="en-US" dirty="0">
                <a:solidFill>
                  <a:srgbClr val="171D4B"/>
                </a:solidFill>
              </a:rPr>
              <a:t>Post-award requirements</a:t>
            </a:r>
            <a:endParaRPr lang="en-US" dirty="0"/>
          </a:p>
          <a:p>
            <a:endParaRPr lang="en-US" sz="500" dirty="0">
              <a:solidFill>
                <a:schemeClr val="accent6">
                  <a:lumMod val="50000"/>
                </a:schemeClr>
              </a:solidFill>
            </a:endParaRPr>
          </a:p>
        </p:txBody>
      </p:sp>
      <p:grpSp>
        <p:nvGrpSpPr>
          <p:cNvPr id="20" name="Google Shape;236;p31">
            <a:extLst>
              <a:ext uri="{FF2B5EF4-FFF2-40B4-BE49-F238E27FC236}">
                <a16:creationId xmlns:a16="http://schemas.microsoft.com/office/drawing/2014/main" id="{C86CAA15-7F76-D6A8-7ECF-002BD6E1E552}"/>
              </a:ext>
            </a:extLst>
          </p:cNvPr>
          <p:cNvGrpSpPr/>
          <p:nvPr/>
        </p:nvGrpSpPr>
        <p:grpSpPr>
          <a:xfrm>
            <a:off x="682208" y="2169294"/>
            <a:ext cx="593474" cy="471612"/>
            <a:chOff x="555925" y="1579613"/>
            <a:chExt cx="258600" cy="205500"/>
          </a:xfrm>
        </p:grpSpPr>
        <p:sp>
          <p:nvSpPr>
            <p:cNvPr id="21" name="Google Shape;237;p31">
              <a:extLst>
                <a:ext uri="{FF2B5EF4-FFF2-40B4-BE49-F238E27FC236}">
                  <a16:creationId xmlns:a16="http://schemas.microsoft.com/office/drawing/2014/main" id="{C39A801D-4062-BFEF-85F6-BA0AC3483CD0}"/>
                </a:ext>
              </a:extLst>
            </p:cNvPr>
            <p:cNvSpPr/>
            <p:nvPr/>
          </p:nvSpPr>
          <p:spPr>
            <a:xfrm>
              <a:off x="582475" y="1579613"/>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Calibri"/>
                <a:ea typeface="Calibri"/>
                <a:cs typeface="Calibri"/>
                <a:sym typeface="Calibri"/>
              </a:endParaRPr>
            </a:p>
          </p:txBody>
        </p:sp>
        <p:sp>
          <p:nvSpPr>
            <p:cNvPr id="22" name="Google Shape;238;p31">
              <a:extLst>
                <a:ext uri="{FF2B5EF4-FFF2-40B4-BE49-F238E27FC236}">
                  <a16:creationId xmlns:a16="http://schemas.microsoft.com/office/drawing/2014/main" id="{0CFE096D-69BF-BB59-57B8-02DDDC8A0DE4}"/>
                </a:ext>
              </a:extLst>
            </p:cNvPr>
            <p:cNvSpPr txBox="1"/>
            <p:nvPr/>
          </p:nvSpPr>
          <p:spPr>
            <a:xfrm>
              <a:off x="555925" y="1579613"/>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Calibri"/>
                  <a:ea typeface="Calibri"/>
                  <a:cs typeface="Calibri"/>
                  <a:sym typeface="Calibri"/>
                </a:rPr>
                <a:t>1</a:t>
              </a:r>
              <a:endParaRPr sz="2400">
                <a:solidFill>
                  <a:schemeClr val="lt1"/>
                </a:solidFill>
                <a:latin typeface="Calibri"/>
                <a:ea typeface="Calibri"/>
                <a:cs typeface="Calibri"/>
                <a:sym typeface="Calibri"/>
              </a:endParaRPr>
            </a:p>
          </p:txBody>
        </p:sp>
      </p:grpSp>
      <p:grpSp>
        <p:nvGrpSpPr>
          <p:cNvPr id="23" name="Google Shape;243;p31">
            <a:extLst>
              <a:ext uri="{FF2B5EF4-FFF2-40B4-BE49-F238E27FC236}">
                <a16:creationId xmlns:a16="http://schemas.microsoft.com/office/drawing/2014/main" id="{978B3137-0F92-61CC-AF99-F5C54EAA7139}"/>
              </a:ext>
            </a:extLst>
          </p:cNvPr>
          <p:cNvGrpSpPr/>
          <p:nvPr/>
        </p:nvGrpSpPr>
        <p:grpSpPr>
          <a:xfrm>
            <a:off x="2689525" y="2169294"/>
            <a:ext cx="593474" cy="471612"/>
            <a:chOff x="1852700" y="1598488"/>
            <a:chExt cx="258600" cy="205500"/>
          </a:xfrm>
        </p:grpSpPr>
        <p:sp>
          <p:nvSpPr>
            <p:cNvPr id="24" name="Google Shape;244;p31">
              <a:extLst>
                <a:ext uri="{FF2B5EF4-FFF2-40B4-BE49-F238E27FC236}">
                  <a16:creationId xmlns:a16="http://schemas.microsoft.com/office/drawing/2014/main" id="{89F8896D-5493-8750-9081-CFD62D72BAF5}"/>
                </a:ext>
              </a:extLst>
            </p:cNvPr>
            <p:cNvSpPr/>
            <p:nvPr/>
          </p:nvSpPr>
          <p:spPr>
            <a:xfrm>
              <a:off x="1879250" y="1598488"/>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Calibri"/>
                <a:ea typeface="Calibri"/>
                <a:cs typeface="Calibri"/>
                <a:sym typeface="Calibri"/>
              </a:endParaRPr>
            </a:p>
          </p:txBody>
        </p:sp>
        <p:sp>
          <p:nvSpPr>
            <p:cNvPr id="25" name="Google Shape;245;p31">
              <a:extLst>
                <a:ext uri="{FF2B5EF4-FFF2-40B4-BE49-F238E27FC236}">
                  <a16:creationId xmlns:a16="http://schemas.microsoft.com/office/drawing/2014/main" id="{AA64E6B8-8161-91F6-D100-FD48C4830FA4}"/>
                </a:ext>
              </a:extLst>
            </p:cNvPr>
            <p:cNvSpPr txBox="1"/>
            <p:nvPr/>
          </p:nvSpPr>
          <p:spPr>
            <a:xfrm>
              <a:off x="1852700" y="1598488"/>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Calibri"/>
                  <a:ea typeface="Calibri"/>
                  <a:cs typeface="Calibri"/>
                  <a:sym typeface="Calibri"/>
                </a:rPr>
                <a:t>2</a:t>
              </a:r>
              <a:endParaRPr sz="2400">
                <a:solidFill>
                  <a:schemeClr val="lt1"/>
                </a:solidFill>
                <a:latin typeface="Calibri"/>
                <a:ea typeface="Calibri"/>
                <a:cs typeface="Calibri"/>
                <a:sym typeface="Calibri"/>
              </a:endParaRPr>
            </a:p>
          </p:txBody>
        </p:sp>
      </p:grpSp>
      <p:grpSp>
        <p:nvGrpSpPr>
          <p:cNvPr id="26" name="Google Shape;250;p31">
            <a:extLst>
              <a:ext uri="{FF2B5EF4-FFF2-40B4-BE49-F238E27FC236}">
                <a16:creationId xmlns:a16="http://schemas.microsoft.com/office/drawing/2014/main" id="{23368011-CF0F-766E-324C-8F4A64137F1E}"/>
              </a:ext>
            </a:extLst>
          </p:cNvPr>
          <p:cNvGrpSpPr/>
          <p:nvPr/>
        </p:nvGrpSpPr>
        <p:grpSpPr>
          <a:xfrm>
            <a:off x="4739487" y="2169294"/>
            <a:ext cx="593474" cy="471612"/>
            <a:chOff x="3226425" y="1598488"/>
            <a:chExt cx="258600" cy="205500"/>
          </a:xfrm>
        </p:grpSpPr>
        <p:sp>
          <p:nvSpPr>
            <p:cNvPr id="27" name="Google Shape;251;p31">
              <a:extLst>
                <a:ext uri="{FF2B5EF4-FFF2-40B4-BE49-F238E27FC236}">
                  <a16:creationId xmlns:a16="http://schemas.microsoft.com/office/drawing/2014/main" id="{4BF73588-5033-FBF1-8E69-C79F4965DA62}"/>
                </a:ext>
              </a:extLst>
            </p:cNvPr>
            <p:cNvSpPr/>
            <p:nvPr/>
          </p:nvSpPr>
          <p:spPr>
            <a:xfrm>
              <a:off x="3252975" y="1598488"/>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Calibri"/>
                <a:ea typeface="Calibri"/>
                <a:cs typeface="Calibri"/>
                <a:sym typeface="Calibri"/>
              </a:endParaRPr>
            </a:p>
          </p:txBody>
        </p:sp>
        <p:sp>
          <p:nvSpPr>
            <p:cNvPr id="28" name="Google Shape;252;p31">
              <a:extLst>
                <a:ext uri="{FF2B5EF4-FFF2-40B4-BE49-F238E27FC236}">
                  <a16:creationId xmlns:a16="http://schemas.microsoft.com/office/drawing/2014/main" id="{3405C6FD-CC78-C19F-3B64-94B41B7769D3}"/>
                </a:ext>
              </a:extLst>
            </p:cNvPr>
            <p:cNvSpPr txBox="1"/>
            <p:nvPr/>
          </p:nvSpPr>
          <p:spPr>
            <a:xfrm>
              <a:off x="3226425" y="1598488"/>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Calibri"/>
                  <a:ea typeface="Calibri"/>
                  <a:cs typeface="Calibri"/>
                  <a:sym typeface="Calibri"/>
                </a:rPr>
                <a:t>3</a:t>
              </a:r>
              <a:endParaRPr sz="2400">
                <a:solidFill>
                  <a:schemeClr val="lt1"/>
                </a:solidFill>
                <a:latin typeface="Calibri"/>
                <a:ea typeface="Calibri"/>
                <a:cs typeface="Calibri"/>
                <a:sym typeface="Calibri"/>
              </a:endParaRPr>
            </a:p>
          </p:txBody>
        </p:sp>
      </p:grpSp>
      <p:grpSp>
        <p:nvGrpSpPr>
          <p:cNvPr id="29" name="Google Shape;257;p31">
            <a:extLst>
              <a:ext uri="{FF2B5EF4-FFF2-40B4-BE49-F238E27FC236}">
                <a16:creationId xmlns:a16="http://schemas.microsoft.com/office/drawing/2014/main" id="{76585EEC-A676-BBFD-B8E2-DA73515FD360}"/>
              </a:ext>
            </a:extLst>
          </p:cNvPr>
          <p:cNvGrpSpPr/>
          <p:nvPr/>
        </p:nvGrpSpPr>
        <p:grpSpPr>
          <a:xfrm>
            <a:off x="6628706" y="2169294"/>
            <a:ext cx="593474" cy="471612"/>
            <a:chOff x="4556376" y="1598488"/>
            <a:chExt cx="258600" cy="205500"/>
          </a:xfrm>
        </p:grpSpPr>
        <p:sp>
          <p:nvSpPr>
            <p:cNvPr id="30" name="Google Shape;258;p31">
              <a:extLst>
                <a:ext uri="{FF2B5EF4-FFF2-40B4-BE49-F238E27FC236}">
                  <a16:creationId xmlns:a16="http://schemas.microsoft.com/office/drawing/2014/main" id="{15E0AE3C-3938-C3EB-D219-BA61F7DAC06E}"/>
                </a:ext>
              </a:extLst>
            </p:cNvPr>
            <p:cNvSpPr/>
            <p:nvPr/>
          </p:nvSpPr>
          <p:spPr>
            <a:xfrm>
              <a:off x="4582925" y="1598488"/>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Calibri"/>
                <a:ea typeface="Calibri"/>
                <a:cs typeface="Calibri"/>
                <a:sym typeface="Calibri"/>
              </a:endParaRPr>
            </a:p>
          </p:txBody>
        </p:sp>
        <p:sp>
          <p:nvSpPr>
            <p:cNvPr id="31" name="Google Shape;259;p31">
              <a:extLst>
                <a:ext uri="{FF2B5EF4-FFF2-40B4-BE49-F238E27FC236}">
                  <a16:creationId xmlns:a16="http://schemas.microsoft.com/office/drawing/2014/main" id="{BF8AC595-54C3-49DD-7988-75AF11725FB8}"/>
                </a:ext>
              </a:extLst>
            </p:cNvPr>
            <p:cNvSpPr txBox="1"/>
            <p:nvPr/>
          </p:nvSpPr>
          <p:spPr>
            <a:xfrm>
              <a:off x="4556376" y="1598488"/>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lt1"/>
                  </a:solidFill>
                  <a:latin typeface="Calibri"/>
                  <a:ea typeface="Calibri"/>
                  <a:cs typeface="Calibri"/>
                  <a:sym typeface="Calibri"/>
                </a:rPr>
                <a:t>4</a:t>
              </a:r>
              <a:endParaRPr sz="2400" dirty="0">
                <a:solidFill>
                  <a:schemeClr val="lt1"/>
                </a:solidFill>
                <a:latin typeface="Calibri"/>
                <a:ea typeface="Calibri"/>
                <a:cs typeface="Calibri"/>
                <a:sym typeface="Calibri"/>
              </a:endParaRPr>
            </a:p>
          </p:txBody>
        </p:sp>
      </p:grpSp>
      <p:grpSp>
        <p:nvGrpSpPr>
          <p:cNvPr id="32" name="Google Shape;264;p31">
            <a:extLst>
              <a:ext uri="{FF2B5EF4-FFF2-40B4-BE49-F238E27FC236}">
                <a16:creationId xmlns:a16="http://schemas.microsoft.com/office/drawing/2014/main" id="{53D1DEED-C191-4D3D-AC34-CAA8AA854078}"/>
              </a:ext>
            </a:extLst>
          </p:cNvPr>
          <p:cNvGrpSpPr/>
          <p:nvPr/>
        </p:nvGrpSpPr>
        <p:grpSpPr>
          <a:xfrm>
            <a:off x="8681861" y="2169294"/>
            <a:ext cx="593474" cy="471612"/>
            <a:chOff x="5886325" y="1579600"/>
            <a:chExt cx="258600" cy="205500"/>
          </a:xfrm>
        </p:grpSpPr>
        <p:sp>
          <p:nvSpPr>
            <p:cNvPr id="33" name="Google Shape;265;p31">
              <a:extLst>
                <a:ext uri="{FF2B5EF4-FFF2-40B4-BE49-F238E27FC236}">
                  <a16:creationId xmlns:a16="http://schemas.microsoft.com/office/drawing/2014/main" id="{A6BDB6BF-3F37-E4CE-6E02-02EA2105829F}"/>
                </a:ext>
              </a:extLst>
            </p:cNvPr>
            <p:cNvSpPr/>
            <p:nvPr/>
          </p:nvSpPr>
          <p:spPr>
            <a:xfrm>
              <a:off x="5912875" y="1579600"/>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Calibri"/>
                <a:ea typeface="Calibri"/>
                <a:cs typeface="Calibri"/>
                <a:sym typeface="Calibri"/>
              </a:endParaRPr>
            </a:p>
          </p:txBody>
        </p:sp>
        <p:sp>
          <p:nvSpPr>
            <p:cNvPr id="34" name="Google Shape;266;p31">
              <a:extLst>
                <a:ext uri="{FF2B5EF4-FFF2-40B4-BE49-F238E27FC236}">
                  <a16:creationId xmlns:a16="http://schemas.microsoft.com/office/drawing/2014/main" id="{C10A1762-1A14-6ADC-CDDB-2F4F4BD3E8D3}"/>
                </a:ext>
              </a:extLst>
            </p:cNvPr>
            <p:cNvSpPr txBox="1"/>
            <p:nvPr/>
          </p:nvSpPr>
          <p:spPr>
            <a:xfrm>
              <a:off x="5886325" y="1579600"/>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Calibri"/>
                  <a:ea typeface="Calibri"/>
                  <a:cs typeface="Calibri"/>
                  <a:sym typeface="Calibri"/>
                </a:rPr>
                <a:t>5</a:t>
              </a:r>
              <a:endParaRPr sz="2400">
                <a:solidFill>
                  <a:schemeClr val="lt1"/>
                </a:solidFill>
                <a:latin typeface="Calibri"/>
                <a:ea typeface="Calibri"/>
                <a:cs typeface="Calibri"/>
                <a:sym typeface="Calibri"/>
              </a:endParaRPr>
            </a:p>
          </p:txBody>
        </p:sp>
      </p:grpSp>
      <p:grpSp>
        <p:nvGrpSpPr>
          <p:cNvPr id="35" name="Google Shape;271;p31">
            <a:extLst>
              <a:ext uri="{FF2B5EF4-FFF2-40B4-BE49-F238E27FC236}">
                <a16:creationId xmlns:a16="http://schemas.microsoft.com/office/drawing/2014/main" id="{03EE449D-C63A-C57E-13AB-E918068269FE}"/>
              </a:ext>
            </a:extLst>
          </p:cNvPr>
          <p:cNvGrpSpPr/>
          <p:nvPr/>
        </p:nvGrpSpPr>
        <p:grpSpPr>
          <a:xfrm>
            <a:off x="10570114" y="2169294"/>
            <a:ext cx="593474" cy="471612"/>
            <a:chOff x="7216275" y="1598488"/>
            <a:chExt cx="258600" cy="205500"/>
          </a:xfrm>
        </p:grpSpPr>
        <p:sp>
          <p:nvSpPr>
            <p:cNvPr id="36" name="Google Shape;272;p31">
              <a:extLst>
                <a:ext uri="{FF2B5EF4-FFF2-40B4-BE49-F238E27FC236}">
                  <a16:creationId xmlns:a16="http://schemas.microsoft.com/office/drawing/2014/main" id="{2A47C09D-6188-BD9F-ABDB-86A7A0CBF51F}"/>
                </a:ext>
              </a:extLst>
            </p:cNvPr>
            <p:cNvSpPr/>
            <p:nvPr/>
          </p:nvSpPr>
          <p:spPr>
            <a:xfrm>
              <a:off x="7242825" y="1598488"/>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Calibri"/>
                <a:ea typeface="Calibri"/>
                <a:cs typeface="Calibri"/>
                <a:sym typeface="Calibri"/>
              </a:endParaRPr>
            </a:p>
          </p:txBody>
        </p:sp>
        <p:sp>
          <p:nvSpPr>
            <p:cNvPr id="37" name="Google Shape;273;p31">
              <a:extLst>
                <a:ext uri="{FF2B5EF4-FFF2-40B4-BE49-F238E27FC236}">
                  <a16:creationId xmlns:a16="http://schemas.microsoft.com/office/drawing/2014/main" id="{EC73CDB7-25AC-852F-B5FC-15A8C1A1EEDB}"/>
                </a:ext>
              </a:extLst>
            </p:cNvPr>
            <p:cNvSpPr txBox="1"/>
            <p:nvPr/>
          </p:nvSpPr>
          <p:spPr>
            <a:xfrm>
              <a:off x="7216275" y="1598488"/>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Calibri"/>
                  <a:ea typeface="Calibri"/>
                  <a:cs typeface="Calibri"/>
                  <a:sym typeface="Calibri"/>
                </a:rPr>
                <a:t>6</a:t>
              </a:r>
              <a:endParaRPr sz="24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875926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FC9E39-2F02-E4F8-C71D-1C2A6F289FB5}"/>
              </a:ext>
            </a:extLst>
          </p:cNvPr>
          <p:cNvSpPr>
            <a:spLocks noGrp="1"/>
          </p:cNvSpPr>
          <p:nvPr>
            <p:ph type="title"/>
          </p:nvPr>
        </p:nvSpPr>
        <p:spPr>
          <a:xfrm>
            <a:off x="1248200" y="670878"/>
            <a:ext cx="10410400" cy="602615"/>
          </a:xfrm>
        </p:spPr>
        <p:txBody>
          <a:bodyPr>
            <a:normAutofit/>
          </a:bodyPr>
          <a:lstStyle/>
          <a:p>
            <a:r>
              <a:rPr lang="en-US" dirty="0"/>
              <a:t>Define goals</a:t>
            </a:r>
          </a:p>
        </p:txBody>
      </p:sp>
      <p:grpSp>
        <p:nvGrpSpPr>
          <p:cNvPr id="5" name="Google Shape;236;p31">
            <a:extLst>
              <a:ext uri="{FF2B5EF4-FFF2-40B4-BE49-F238E27FC236}">
                <a16:creationId xmlns:a16="http://schemas.microsoft.com/office/drawing/2014/main" id="{F4149ACD-338E-3656-F626-B9114D3B362B}"/>
              </a:ext>
            </a:extLst>
          </p:cNvPr>
          <p:cNvGrpSpPr/>
          <p:nvPr/>
        </p:nvGrpSpPr>
        <p:grpSpPr>
          <a:xfrm>
            <a:off x="275562" y="585725"/>
            <a:ext cx="972638" cy="772920"/>
            <a:chOff x="555925" y="1579613"/>
            <a:chExt cx="258600" cy="205500"/>
          </a:xfrm>
        </p:grpSpPr>
        <p:sp>
          <p:nvSpPr>
            <p:cNvPr id="6" name="Google Shape;237;p31">
              <a:extLst>
                <a:ext uri="{FF2B5EF4-FFF2-40B4-BE49-F238E27FC236}">
                  <a16:creationId xmlns:a16="http://schemas.microsoft.com/office/drawing/2014/main" id="{F1B001DE-2B20-D3F4-A229-1A6BDAD64838}"/>
                </a:ext>
              </a:extLst>
            </p:cNvPr>
            <p:cNvSpPr/>
            <p:nvPr/>
          </p:nvSpPr>
          <p:spPr>
            <a:xfrm>
              <a:off x="582475" y="1579613"/>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400">
                <a:latin typeface="Calibri"/>
                <a:ea typeface="Calibri"/>
                <a:cs typeface="Calibri"/>
                <a:sym typeface="Calibri"/>
              </a:endParaRPr>
            </a:p>
          </p:txBody>
        </p:sp>
        <p:sp>
          <p:nvSpPr>
            <p:cNvPr id="7" name="Google Shape;238;p31">
              <a:extLst>
                <a:ext uri="{FF2B5EF4-FFF2-40B4-BE49-F238E27FC236}">
                  <a16:creationId xmlns:a16="http://schemas.microsoft.com/office/drawing/2014/main" id="{586C7274-D88A-7506-8BAC-021067B15C88}"/>
                </a:ext>
              </a:extLst>
            </p:cNvPr>
            <p:cNvSpPr txBox="1"/>
            <p:nvPr/>
          </p:nvSpPr>
          <p:spPr>
            <a:xfrm>
              <a:off x="555925" y="1579613"/>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lt1"/>
                  </a:solidFill>
                  <a:latin typeface="Calibri"/>
                  <a:ea typeface="Calibri"/>
                  <a:cs typeface="Calibri"/>
                  <a:sym typeface="Calibri"/>
                </a:rPr>
                <a:t>1</a:t>
              </a:r>
              <a:endParaRPr sz="3600">
                <a:solidFill>
                  <a:schemeClr val="lt1"/>
                </a:solidFill>
                <a:latin typeface="Calibri"/>
                <a:ea typeface="Calibri"/>
                <a:cs typeface="Calibri"/>
                <a:sym typeface="Calibri"/>
              </a:endParaRPr>
            </a:p>
          </p:txBody>
        </p:sp>
      </p:grpSp>
      <p:sp>
        <p:nvSpPr>
          <p:cNvPr id="13" name="Google Shape;282;p32">
            <a:extLst>
              <a:ext uri="{FF2B5EF4-FFF2-40B4-BE49-F238E27FC236}">
                <a16:creationId xmlns:a16="http://schemas.microsoft.com/office/drawing/2014/main" id="{37F6DFF8-9EEC-C28A-677B-CC7AF9DA0619}"/>
              </a:ext>
            </a:extLst>
          </p:cNvPr>
          <p:cNvSpPr/>
          <p:nvPr/>
        </p:nvSpPr>
        <p:spPr>
          <a:xfrm>
            <a:off x="0" y="5501181"/>
            <a:ext cx="12192000" cy="915806"/>
          </a:xfrm>
          <a:prstGeom prst="rect">
            <a:avLst/>
          </a:prstGeom>
          <a:solidFill>
            <a:srgbClr val="D8DF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FF1"/>
              </a:solidFill>
              <a:latin typeface="Arial"/>
              <a:ea typeface="Arial"/>
              <a:cs typeface="Arial"/>
              <a:sym typeface="Arial"/>
            </a:endParaRPr>
          </a:p>
        </p:txBody>
      </p:sp>
      <p:grpSp>
        <p:nvGrpSpPr>
          <p:cNvPr id="14" name="Google Shape;283;p32">
            <a:extLst>
              <a:ext uri="{FF2B5EF4-FFF2-40B4-BE49-F238E27FC236}">
                <a16:creationId xmlns:a16="http://schemas.microsoft.com/office/drawing/2014/main" id="{DEA914F6-49DC-BD17-F4FA-ED8BE4F4DC03}"/>
              </a:ext>
            </a:extLst>
          </p:cNvPr>
          <p:cNvGrpSpPr/>
          <p:nvPr/>
        </p:nvGrpSpPr>
        <p:grpSpPr>
          <a:xfrm>
            <a:off x="391841" y="1686340"/>
            <a:ext cx="10974884" cy="3533275"/>
            <a:chOff x="-717034" y="-1109736"/>
            <a:chExt cx="21762683" cy="7006318"/>
          </a:xfrm>
        </p:grpSpPr>
        <p:sp>
          <p:nvSpPr>
            <p:cNvPr id="15" name="Google Shape;284;p32">
              <a:extLst>
                <a:ext uri="{FF2B5EF4-FFF2-40B4-BE49-F238E27FC236}">
                  <a16:creationId xmlns:a16="http://schemas.microsoft.com/office/drawing/2014/main" id="{1CAD0A35-6575-DD4B-66CE-93171F4548EE}"/>
                </a:ext>
              </a:extLst>
            </p:cNvPr>
            <p:cNvSpPr txBox="1"/>
            <p:nvPr/>
          </p:nvSpPr>
          <p:spPr>
            <a:xfrm>
              <a:off x="6787249" y="-1109736"/>
              <a:ext cx="14258400" cy="700631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b="1" i="0" u="none" strike="noStrike" cap="none" dirty="0">
                  <a:solidFill>
                    <a:srgbClr val="171D4B"/>
                  </a:solidFill>
                  <a:latin typeface="Arial"/>
                  <a:ea typeface="Arial"/>
                  <a:cs typeface="Arial"/>
                  <a:sym typeface="Arial"/>
                </a:rPr>
                <a:t>Start early </a:t>
              </a:r>
              <a:r>
                <a:rPr lang="en" b="0" i="0" u="none" strike="noStrike" cap="none" dirty="0">
                  <a:solidFill>
                    <a:srgbClr val="171D4B"/>
                  </a:solidFill>
                  <a:latin typeface="Arial"/>
                  <a:ea typeface="Arial"/>
                  <a:cs typeface="Arial"/>
                  <a:sym typeface="Arial"/>
                </a:rPr>
                <a:t>(8-12 months before you need funding)</a:t>
              </a:r>
              <a:endParaRPr sz="500" dirty="0"/>
            </a:p>
            <a:p>
              <a:pPr marL="0" marR="0" lvl="0" indent="0" algn="l" rtl="0">
                <a:lnSpc>
                  <a:spcPct val="140000"/>
                </a:lnSpc>
                <a:spcBef>
                  <a:spcPts val="0"/>
                </a:spcBef>
                <a:spcAft>
                  <a:spcPts val="0"/>
                </a:spcAft>
                <a:buNone/>
              </a:pPr>
              <a:endParaRPr sz="1000" b="0" i="0" u="none" strike="noStrike" cap="none" dirty="0">
                <a:solidFill>
                  <a:srgbClr val="171D4B"/>
                </a:solidFill>
                <a:latin typeface="Arial"/>
                <a:ea typeface="Arial"/>
                <a:cs typeface="Arial"/>
                <a:sym typeface="Arial"/>
              </a:endParaRPr>
            </a:p>
            <a:p>
              <a:pPr marL="0" marR="0" lvl="0" indent="0" algn="l" rtl="0">
                <a:lnSpc>
                  <a:spcPct val="140000"/>
                </a:lnSpc>
                <a:spcBef>
                  <a:spcPts val="0"/>
                </a:spcBef>
                <a:spcAft>
                  <a:spcPts val="0"/>
                </a:spcAft>
                <a:buNone/>
              </a:pPr>
              <a:r>
                <a:rPr lang="en" b="0" i="0" u="none" strike="noStrike" cap="none" dirty="0">
                  <a:solidFill>
                    <a:srgbClr val="171D4B"/>
                  </a:solidFill>
                  <a:latin typeface="Arial"/>
                  <a:ea typeface="Arial"/>
                  <a:cs typeface="Arial"/>
                  <a:sym typeface="Arial"/>
                </a:rPr>
                <a:t>Think about your </a:t>
              </a:r>
              <a:r>
                <a:rPr lang="en" b="1" i="0" u="none" strike="noStrike" cap="none" dirty="0">
                  <a:solidFill>
                    <a:srgbClr val="171D4B"/>
                  </a:solidFill>
                </a:rPr>
                <a:t>long-term goals</a:t>
              </a:r>
              <a:r>
                <a:rPr lang="en" i="0" u="none" strike="noStrike" cap="none" dirty="0">
                  <a:solidFill>
                    <a:srgbClr val="171D4B"/>
                  </a:solidFill>
                </a:rPr>
                <a:t> </a:t>
              </a:r>
              <a:r>
                <a:rPr lang="en" dirty="0">
                  <a:solidFill>
                    <a:srgbClr val="171D4B"/>
                  </a:solidFill>
                </a:rPr>
                <a:t>and </a:t>
              </a:r>
              <a:r>
                <a:rPr lang="en" b="1" dirty="0">
                  <a:solidFill>
                    <a:srgbClr val="171D4B"/>
                  </a:solidFill>
                </a:rPr>
                <a:t>corresponding projects</a:t>
              </a:r>
              <a:r>
                <a:rPr lang="en" dirty="0">
                  <a:solidFill>
                    <a:srgbClr val="171D4B"/>
                  </a:solidFill>
                </a:rPr>
                <a:t>: </a:t>
              </a:r>
              <a:endParaRPr dirty="0">
                <a:solidFill>
                  <a:srgbClr val="171D4B"/>
                </a:solidFill>
              </a:endParaRPr>
            </a:p>
            <a:p>
              <a:pPr marL="457200" marR="0" lvl="0" indent="-311150" algn="l" rtl="0">
                <a:lnSpc>
                  <a:spcPct val="140000"/>
                </a:lnSpc>
                <a:spcBef>
                  <a:spcPts val="0"/>
                </a:spcBef>
                <a:spcAft>
                  <a:spcPts val="0"/>
                </a:spcAft>
                <a:buClr>
                  <a:srgbClr val="171D4B"/>
                </a:buClr>
                <a:buSzPts val="1300"/>
                <a:buChar char="●"/>
              </a:pPr>
              <a:r>
                <a:rPr lang="en" dirty="0">
                  <a:solidFill>
                    <a:srgbClr val="171D4B"/>
                  </a:solidFill>
                </a:rPr>
                <a:t>What outcomes do I want to achieve over the next few years?</a:t>
              </a:r>
              <a:endParaRPr dirty="0">
                <a:solidFill>
                  <a:srgbClr val="171D4B"/>
                </a:solidFill>
              </a:endParaRPr>
            </a:p>
            <a:p>
              <a:pPr marL="457200" marR="0" lvl="0" indent="-311150" algn="l" rtl="0">
                <a:lnSpc>
                  <a:spcPct val="140000"/>
                </a:lnSpc>
                <a:spcBef>
                  <a:spcPts val="0"/>
                </a:spcBef>
                <a:spcAft>
                  <a:spcPts val="0"/>
                </a:spcAft>
                <a:buClr>
                  <a:srgbClr val="171D4B"/>
                </a:buClr>
                <a:buSzPts val="1300"/>
                <a:buChar char="●"/>
              </a:pPr>
              <a:r>
                <a:rPr lang="en" dirty="0">
                  <a:solidFill>
                    <a:srgbClr val="171D4B"/>
                  </a:solidFill>
                </a:rPr>
                <a:t>What projects will help me get there this year?</a:t>
              </a:r>
              <a:endParaRPr dirty="0">
                <a:solidFill>
                  <a:srgbClr val="171D4B"/>
                </a:solidFill>
              </a:endParaRPr>
            </a:p>
            <a:p>
              <a:pPr marL="457200" marR="0" lvl="0" indent="-311150" algn="l" rtl="0">
                <a:lnSpc>
                  <a:spcPct val="140000"/>
                </a:lnSpc>
                <a:spcBef>
                  <a:spcPts val="0"/>
                </a:spcBef>
                <a:spcAft>
                  <a:spcPts val="0"/>
                </a:spcAft>
                <a:buClr>
                  <a:srgbClr val="171D4B"/>
                </a:buClr>
                <a:buSzPts val="1300"/>
                <a:buChar char="●"/>
              </a:pPr>
              <a:r>
                <a:rPr lang="en" dirty="0">
                  <a:solidFill>
                    <a:srgbClr val="171D4B"/>
                  </a:solidFill>
                </a:rPr>
                <a:t>What investments will I need to make to complete those projects?</a:t>
              </a:r>
              <a:endParaRPr dirty="0">
                <a:solidFill>
                  <a:srgbClr val="171D4B"/>
                </a:solidFill>
              </a:endParaRPr>
            </a:p>
            <a:p>
              <a:pPr marL="0" marR="0" lvl="0" indent="0" algn="l" rtl="0">
                <a:lnSpc>
                  <a:spcPct val="140000"/>
                </a:lnSpc>
                <a:spcBef>
                  <a:spcPts val="0"/>
                </a:spcBef>
                <a:spcAft>
                  <a:spcPts val="0"/>
                </a:spcAft>
                <a:buNone/>
              </a:pPr>
              <a:endParaRPr sz="1000" dirty="0">
                <a:solidFill>
                  <a:srgbClr val="171D4B"/>
                </a:solidFill>
              </a:endParaRPr>
            </a:p>
            <a:p>
              <a:pPr marL="0" marR="0" lvl="0" indent="0" algn="l" rtl="0">
                <a:lnSpc>
                  <a:spcPct val="140000"/>
                </a:lnSpc>
                <a:spcBef>
                  <a:spcPts val="0"/>
                </a:spcBef>
                <a:spcAft>
                  <a:spcPts val="0"/>
                </a:spcAft>
                <a:buNone/>
              </a:pPr>
              <a:r>
                <a:rPr lang="en" dirty="0">
                  <a:solidFill>
                    <a:srgbClr val="171D4B"/>
                  </a:solidFill>
                </a:rPr>
                <a:t>Optional: Work with an extension office, business planner, advisor to draft a </a:t>
              </a:r>
              <a:r>
                <a:rPr lang="en" b="1" dirty="0">
                  <a:solidFill>
                    <a:srgbClr val="171D4B"/>
                  </a:solidFill>
                </a:rPr>
                <a:t>business plan</a:t>
              </a:r>
              <a:r>
                <a:rPr lang="en" dirty="0">
                  <a:solidFill>
                    <a:srgbClr val="171D4B"/>
                  </a:solidFill>
                </a:rPr>
                <a:t> for these goals. Business plans are often required or helped supplementary documents to grant applications</a:t>
              </a:r>
              <a:endParaRPr dirty="0">
                <a:solidFill>
                  <a:srgbClr val="171D4B"/>
                </a:solidFill>
              </a:endParaRPr>
            </a:p>
          </p:txBody>
        </p:sp>
        <p:sp>
          <p:nvSpPr>
            <p:cNvPr id="16" name="Google Shape;285;p32">
              <a:extLst>
                <a:ext uri="{FF2B5EF4-FFF2-40B4-BE49-F238E27FC236}">
                  <a16:creationId xmlns:a16="http://schemas.microsoft.com/office/drawing/2014/main" id="{56E748CF-DAF3-3FA8-78B5-4CB8492B10A5}"/>
                </a:ext>
              </a:extLst>
            </p:cNvPr>
            <p:cNvSpPr/>
            <p:nvPr/>
          </p:nvSpPr>
          <p:spPr>
            <a:xfrm>
              <a:off x="-717034" y="-717036"/>
              <a:ext cx="6277279" cy="6220922"/>
            </a:xfrm>
            <a:custGeom>
              <a:avLst/>
              <a:gdLst/>
              <a:ahLst/>
              <a:cxnLst/>
              <a:rect l="l" t="t" r="r" b="b"/>
              <a:pathLst>
                <a:path w="5486400" h="5486400" extrusionOk="0">
                  <a:moveTo>
                    <a:pt x="0" y="0"/>
                  </a:moveTo>
                  <a:lnTo>
                    <a:pt x="5486400" y="0"/>
                  </a:lnTo>
                  <a:lnTo>
                    <a:pt x="5486400" y="5486400"/>
                  </a:lnTo>
                  <a:lnTo>
                    <a:pt x="0" y="5486400"/>
                  </a:lnTo>
                  <a:lnTo>
                    <a:pt x="0" y="0"/>
                  </a:lnTo>
                  <a:close/>
                </a:path>
              </a:pathLst>
            </a:custGeom>
            <a:blipFill rotWithShape="1">
              <a:blip r:embed="rId2">
                <a:alphaModFix/>
              </a:blip>
              <a:stretch>
                <a:fillRect/>
              </a:stretch>
            </a:blipFill>
            <a:ln>
              <a:noFill/>
            </a:ln>
          </p:spPr>
          <p:txBody>
            <a:bodyPr/>
            <a:lstStyle/>
            <a:p>
              <a:endParaRPr lang="en-US"/>
            </a:p>
          </p:txBody>
        </p:sp>
      </p:grpSp>
      <p:sp>
        <p:nvSpPr>
          <p:cNvPr id="17" name="Google Shape;286;p32">
            <a:extLst>
              <a:ext uri="{FF2B5EF4-FFF2-40B4-BE49-F238E27FC236}">
                <a16:creationId xmlns:a16="http://schemas.microsoft.com/office/drawing/2014/main" id="{6E66CBD6-FE24-A0DF-8A33-AE535E0FD6EC}"/>
              </a:ext>
            </a:extLst>
          </p:cNvPr>
          <p:cNvSpPr txBox="1"/>
          <p:nvPr/>
        </p:nvSpPr>
        <p:spPr>
          <a:xfrm>
            <a:off x="1500832" y="5552819"/>
            <a:ext cx="10360967" cy="81253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 sz="2400" b="1" i="0" u="none" strike="noStrike" cap="none" dirty="0">
                <a:solidFill>
                  <a:srgbClr val="171D4B"/>
                </a:solidFill>
              </a:rPr>
              <a:t>Tip</a:t>
            </a:r>
            <a:r>
              <a:rPr lang="en" sz="2400" b="0" i="0" u="none" strike="noStrike" cap="none" dirty="0">
                <a:solidFill>
                  <a:srgbClr val="171D4B"/>
                </a:solidFill>
                <a:latin typeface="Arial"/>
                <a:ea typeface="Arial"/>
                <a:cs typeface="Arial"/>
                <a:sym typeface="Arial"/>
              </a:rPr>
              <a:t>: Many grants won’t fund projects already started or completed</a:t>
            </a:r>
            <a:br>
              <a:rPr lang="en" sz="2400" b="0" i="0" u="none" strike="noStrike" cap="none" dirty="0">
                <a:solidFill>
                  <a:srgbClr val="171D4B"/>
                </a:solidFill>
                <a:latin typeface="Arial"/>
                <a:ea typeface="Arial"/>
                <a:cs typeface="Arial"/>
                <a:sym typeface="Arial"/>
              </a:rPr>
            </a:br>
            <a:r>
              <a:rPr lang="en" sz="2400" b="0" i="0" u="none" strike="noStrike" cap="none" dirty="0">
                <a:solidFill>
                  <a:srgbClr val="171D4B"/>
                </a:solidFill>
                <a:latin typeface="Arial"/>
                <a:ea typeface="Arial"/>
                <a:cs typeface="Arial"/>
                <a:sym typeface="Arial"/>
              </a:rPr>
              <a:t> —apply before starting a project</a:t>
            </a:r>
            <a:endParaRPr sz="2400" dirty="0">
              <a:solidFill>
                <a:srgbClr val="171D4B"/>
              </a:solidFill>
            </a:endParaRPr>
          </a:p>
        </p:txBody>
      </p:sp>
      <p:pic>
        <p:nvPicPr>
          <p:cNvPr id="18" name="Google Shape;290;p32">
            <a:extLst>
              <a:ext uri="{FF2B5EF4-FFF2-40B4-BE49-F238E27FC236}">
                <a16:creationId xmlns:a16="http://schemas.microsoft.com/office/drawing/2014/main" id="{191CD82D-A3F6-C64B-761A-FDDF1B0027F8}"/>
              </a:ext>
            </a:extLst>
          </p:cNvPr>
          <p:cNvPicPr preferRelativeResize="0"/>
          <p:nvPr/>
        </p:nvPicPr>
        <p:blipFill>
          <a:blip r:embed="rId3">
            <a:alphaModFix/>
          </a:blip>
          <a:stretch>
            <a:fillRect/>
          </a:stretch>
        </p:blipFill>
        <p:spPr>
          <a:xfrm>
            <a:off x="549153" y="5570738"/>
            <a:ext cx="827180" cy="754549"/>
          </a:xfrm>
          <a:prstGeom prst="rect">
            <a:avLst/>
          </a:prstGeom>
          <a:noFill/>
          <a:ln>
            <a:noFill/>
          </a:ln>
        </p:spPr>
      </p:pic>
    </p:spTree>
    <p:extLst>
      <p:ext uri="{BB962C8B-B14F-4D97-AF65-F5344CB8AC3E}">
        <p14:creationId xmlns:p14="http://schemas.microsoft.com/office/powerpoint/2010/main" val="197419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97FD0-CBFF-526F-C3B3-49AF855432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096E14-4177-DD7F-870A-C70A8113D277}"/>
              </a:ext>
            </a:extLst>
          </p:cNvPr>
          <p:cNvSpPr>
            <a:spLocks noGrp="1"/>
          </p:cNvSpPr>
          <p:nvPr>
            <p:ph type="title"/>
          </p:nvPr>
        </p:nvSpPr>
        <p:spPr>
          <a:xfrm>
            <a:off x="1248200" y="670878"/>
            <a:ext cx="10410400" cy="602615"/>
          </a:xfrm>
        </p:spPr>
        <p:txBody>
          <a:bodyPr>
            <a:normAutofit fontScale="90000"/>
          </a:bodyPr>
          <a:lstStyle/>
          <a:p>
            <a:pPr marL="0" marR="0" lvl="0" indent="0" rtl="0">
              <a:lnSpc>
                <a:spcPct val="140000"/>
              </a:lnSpc>
              <a:spcBef>
                <a:spcPts val="0"/>
              </a:spcBef>
              <a:spcAft>
                <a:spcPts val="0"/>
              </a:spcAft>
              <a:buNone/>
            </a:pPr>
            <a:r>
              <a:rPr lang="en-US" sz="3600" b="1" dirty="0">
                <a:solidFill>
                  <a:srgbClr val="171D4B"/>
                </a:solidFill>
              </a:rPr>
              <a:t>Identify grants: Sources to find opportunities</a:t>
            </a:r>
          </a:p>
        </p:txBody>
      </p:sp>
      <p:grpSp>
        <p:nvGrpSpPr>
          <p:cNvPr id="5" name="Google Shape;236;p31">
            <a:extLst>
              <a:ext uri="{FF2B5EF4-FFF2-40B4-BE49-F238E27FC236}">
                <a16:creationId xmlns:a16="http://schemas.microsoft.com/office/drawing/2014/main" id="{5D2DA0F2-3805-AF1C-0AA4-07D24995F943}"/>
              </a:ext>
            </a:extLst>
          </p:cNvPr>
          <p:cNvGrpSpPr/>
          <p:nvPr/>
        </p:nvGrpSpPr>
        <p:grpSpPr>
          <a:xfrm>
            <a:off x="275562" y="585725"/>
            <a:ext cx="972638" cy="772920"/>
            <a:chOff x="555925" y="1579613"/>
            <a:chExt cx="258600" cy="205500"/>
          </a:xfrm>
        </p:grpSpPr>
        <p:sp>
          <p:nvSpPr>
            <p:cNvPr id="6" name="Google Shape;237;p31">
              <a:extLst>
                <a:ext uri="{FF2B5EF4-FFF2-40B4-BE49-F238E27FC236}">
                  <a16:creationId xmlns:a16="http://schemas.microsoft.com/office/drawing/2014/main" id="{806E7D3D-2828-54EE-240F-ED6F8C39EB50}"/>
                </a:ext>
              </a:extLst>
            </p:cNvPr>
            <p:cNvSpPr/>
            <p:nvPr/>
          </p:nvSpPr>
          <p:spPr>
            <a:xfrm>
              <a:off x="582475" y="1579613"/>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400">
                <a:latin typeface="Calibri"/>
                <a:ea typeface="Calibri"/>
                <a:cs typeface="Calibri"/>
                <a:sym typeface="Calibri"/>
              </a:endParaRPr>
            </a:p>
          </p:txBody>
        </p:sp>
        <p:sp>
          <p:nvSpPr>
            <p:cNvPr id="7" name="Google Shape;238;p31">
              <a:extLst>
                <a:ext uri="{FF2B5EF4-FFF2-40B4-BE49-F238E27FC236}">
                  <a16:creationId xmlns:a16="http://schemas.microsoft.com/office/drawing/2014/main" id="{1B5A5151-89BC-C8D6-33CB-C9479B1823A4}"/>
                </a:ext>
              </a:extLst>
            </p:cNvPr>
            <p:cNvSpPr txBox="1"/>
            <p:nvPr/>
          </p:nvSpPr>
          <p:spPr>
            <a:xfrm>
              <a:off x="555925" y="1579613"/>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lt1"/>
                  </a:solidFill>
                  <a:latin typeface="Calibri"/>
                  <a:ea typeface="Calibri"/>
                  <a:cs typeface="Calibri"/>
                  <a:sym typeface="Calibri"/>
                </a:rPr>
                <a:t>2</a:t>
              </a:r>
              <a:endParaRPr sz="3600" dirty="0">
                <a:solidFill>
                  <a:schemeClr val="lt1"/>
                </a:solidFill>
                <a:latin typeface="Calibri"/>
                <a:ea typeface="Calibri"/>
                <a:cs typeface="Calibri"/>
                <a:sym typeface="Calibri"/>
              </a:endParaRPr>
            </a:p>
          </p:txBody>
        </p:sp>
      </p:grpSp>
      <p:sp>
        <p:nvSpPr>
          <p:cNvPr id="13" name="Google Shape;282;p32">
            <a:extLst>
              <a:ext uri="{FF2B5EF4-FFF2-40B4-BE49-F238E27FC236}">
                <a16:creationId xmlns:a16="http://schemas.microsoft.com/office/drawing/2014/main" id="{94AEEC65-34B8-6458-2CC1-5FB5AE9CBE75}"/>
              </a:ext>
            </a:extLst>
          </p:cNvPr>
          <p:cNvSpPr/>
          <p:nvPr/>
        </p:nvSpPr>
        <p:spPr>
          <a:xfrm>
            <a:off x="0" y="5501181"/>
            <a:ext cx="12192000" cy="915806"/>
          </a:xfrm>
          <a:prstGeom prst="rect">
            <a:avLst/>
          </a:prstGeom>
          <a:solidFill>
            <a:srgbClr val="D8DF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FF1"/>
              </a:solidFill>
              <a:latin typeface="Arial"/>
              <a:ea typeface="Arial"/>
              <a:cs typeface="Arial"/>
              <a:sym typeface="Arial"/>
            </a:endParaRPr>
          </a:p>
        </p:txBody>
      </p:sp>
      <p:sp>
        <p:nvSpPr>
          <p:cNvPr id="17" name="Google Shape;286;p32">
            <a:extLst>
              <a:ext uri="{FF2B5EF4-FFF2-40B4-BE49-F238E27FC236}">
                <a16:creationId xmlns:a16="http://schemas.microsoft.com/office/drawing/2014/main" id="{9D5C38C4-7A1F-5B15-8B86-78CC6877BE58}"/>
              </a:ext>
            </a:extLst>
          </p:cNvPr>
          <p:cNvSpPr txBox="1"/>
          <p:nvPr/>
        </p:nvSpPr>
        <p:spPr>
          <a:xfrm>
            <a:off x="1500832" y="5552819"/>
            <a:ext cx="10360967" cy="81253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 sz="2400" b="1" i="0" u="none" strike="noStrike" cap="none" dirty="0">
                <a:solidFill>
                  <a:srgbClr val="171D4B"/>
                </a:solidFill>
              </a:rPr>
              <a:t>Tip</a:t>
            </a:r>
            <a:r>
              <a:rPr lang="en" sz="2400" b="0" i="0" u="none" strike="noStrike" cap="none" dirty="0">
                <a:solidFill>
                  <a:srgbClr val="171D4B"/>
                </a:solidFill>
                <a:latin typeface="Arial"/>
                <a:ea typeface="Arial"/>
                <a:cs typeface="Arial"/>
                <a:sym typeface="Arial"/>
              </a:rPr>
              <a:t>: </a:t>
            </a:r>
            <a:r>
              <a:rPr lang="en-US" sz="2400" b="0" i="0" u="none" strike="noStrike" cap="none" dirty="0">
                <a:solidFill>
                  <a:srgbClr val="171D4B"/>
                </a:solidFill>
                <a:latin typeface="Arial"/>
                <a:ea typeface="Arial"/>
                <a:cs typeface="Arial"/>
                <a:sym typeface="Arial"/>
              </a:rPr>
              <a:t>Make sure to check across different geographic tiers (federal, regional, state and local) and different types (public or private)</a:t>
            </a:r>
            <a:endParaRPr sz="2400" dirty="0">
              <a:solidFill>
                <a:srgbClr val="171D4B"/>
              </a:solidFill>
            </a:endParaRPr>
          </a:p>
        </p:txBody>
      </p:sp>
      <p:pic>
        <p:nvPicPr>
          <p:cNvPr id="18" name="Google Shape;290;p32">
            <a:extLst>
              <a:ext uri="{FF2B5EF4-FFF2-40B4-BE49-F238E27FC236}">
                <a16:creationId xmlns:a16="http://schemas.microsoft.com/office/drawing/2014/main" id="{41138989-D91B-FD66-57C3-277FE943DE62}"/>
              </a:ext>
            </a:extLst>
          </p:cNvPr>
          <p:cNvPicPr preferRelativeResize="0"/>
          <p:nvPr/>
        </p:nvPicPr>
        <p:blipFill>
          <a:blip r:embed="rId2">
            <a:alphaModFix/>
          </a:blip>
          <a:stretch>
            <a:fillRect/>
          </a:stretch>
        </p:blipFill>
        <p:spPr>
          <a:xfrm>
            <a:off x="549153" y="5570738"/>
            <a:ext cx="827180" cy="754549"/>
          </a:xfrm>
          <a:prstGeom prst="rect">
            <a:avLst/>
          </a:prstGeom>
          <a:noFill/>
          <a:ln>
            <a:noFill/>
          </a:ln>
        </p:spPr>
      </p:pic>
      <p:grpSp>
        <p:nvGrpSpPr>
          <p:cNvPr id="24" name="Group 23">
            <a:extLst>
              <a:ext uri="{FF2B5EF4-FFF2-40B4-BE49-F238E27FC236}">
                <a16:creationId xmlns:a16="http://schemas.microsoft.com/office/drawing/2014/main" id="{36FF44FC-3BA5-9DF8-C353-A50C02CE519E}"/>
              </a:ext>
            </a:extLst>
          </p:cNvPr>
          <p:cNvGrpSpPr/>
          <p:nvPr/>
        </p:nvGrpSpPr>
        <p:grpSpPr>
          <a:xfrm>
            <a:off x="549153" y="1820616"/>
            <a:ext cx="10736350" cy="2815474"/>
            <a:chOff x="553950" y="1409900"/>
            <a:chExt cx="7735050" cy="2028420"/>
          </a:xfrm>
        </p:grpSpPr>
        <p:sp>
          <p:nvSpPr>
            <p:cNvPr id="2" name="Google Shape;304;p33">
              <a:extLst>
                <a:ext uri="{FF2B5EF4-FFF2-40B4-BE49-F238E27FC236}">
                  <a16:creationId xmlns:a16="http://schemas.microsoft.com/office/drawing/2014/main" id="{9FA41D1C-8315-43F3-3782-B020C9CE30DA}"/>
                </a:ext>
              </a:extLst>
            </p:cNvPr>
            <p:cNvSpPr txBox="1"/>
            <p:nvPr/>
          </p:nvSpPr>
          <p:spPr>
            <a:xfrm>
              <a:off x="625350" y="1409900"/>
              <a:ext cx="1341900" cy="53217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2400" b="1">
                  <a:solidFill>
                    <a:srgbClr val="171D4B"/>
                  </a:solidFill>
                </a:rPr>
                <a:t>Monthly newsletters</a:t>
              </a:r>
              <a:endParaRPr sz="900"/>
            </a:p>
          </p:txBody>
        </p:sp>
        <p:sp>
          <p:nvSpPr>
            <p:cNvPr id="3" name="Google Shape;305;p33">
              <a:extLst>
                <a:ext uri="{FF2B5EF4-FFF2-40B4-BE49-F238E27FC236}">
                  <a16:creationId xmlns:a16="http://schemas.microsoft.com/office/drawing/2014/main" id="{14090881-F076-34F6-0949-315172D5E630}"/>
                </a:ext>
              </a:extLst>
            </p:cNvPr>
            <p:cNvSpPr txBox="1"/>
            <p:nvPr/>
          </p:nvSpPr>
          <p:spPr>
            <a:xfrm>
              <a:off x="2708800" y="1409900"/>
              <a:ext cx="1341900" cy="53217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2400" b="1">
                  <a:solidFill>
                    <a:srgbClr val="171D4B"/>
                  </a:solidFill>
                </a:rPr>
                <a:t>Extension office</a:t>
              </a:r>
              <a:endParaRPr sz="900"/>
            </a:p>
          </p:txBody>
        </p:sp>
        <p:sp>
          <p:nvSpPr>
            <p:cNvPr id="8" name="Google Shape;306;p33">
              <a:extLst>
                <a:ext uri="{FF2B5EF4-FFF2-40B4-BE49-F238E27FC236}">
                  <a16:creationId xmlns:a16="http://schemas.microsoft.com/office/drawing/2014/main" id="{B956FAF2-D476-E936-8E9B-E5C5452C725F}"/>
                </a:ext>
              </a:extLst>
            </p:cNvPr>
            <p:cNvSpPr txBox="1"/>
            <p:nvPr/>
          </p:nvSpPr>
          <p:spPr>
            <a:xfrm>
              <a:off x="4827950" y="1409900"/>
              <a:ext cx="1341900" cy="2660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2400" b="1">
                  <a:solidFill>
                    <a:srgbClr val="171D4B"/>
                  </a:solidFill>
                </a:rPr>
                <a:t>Local offices</a:t>
              </a:r>
              <a:endParaRPr sz="900"/>
            </a:p>
          </p:txBody>
        </p:sp>
        <p:sp>
          <p:nvSpPr>
            <p:cNvPr id="9" name="Google Shape;307;p33">
              <a:extLst>
                <a:ext uri="{FF2B5EF4-FFF2-40B4-BE49-F238E27FC236}">
                  <a16:creationId xmlns:a16="http://schemas.microsoft.com/office/drawing/2014/main" id="{C4C8E462-93A7-68E4-E6E9-9DF4A57A91C9}"/>
                </a:ext>
              </a:extLst>
            </p:cNvPr>
            <p:cNvSpPr txBox="1"/>
            <p:nvPr/>
          </p:nvSpPr>
          <p:spPr>
            <a:xfrm>
              <a:off x="6875700" y="1409900"/>
              <a:ext cx="1341900" cy="53217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2400" b="1">
                  <a:solidFill>
                    <a:srgbClr val="171D4B"/>
                  </a:solidFill>
                </a:rPr>
                <a:t>DMI database</a:t>
              </a:r>
              <a:endParaRPr sz="900"/>
            </a:p>
          </p:txBody>
        </p:sp>
        <p:sp>
          <p:nvSpPr>
            <p:cNvPr id="10" name="Google Shape;308;p33">
              <a:extLst>
                <a:ext uri="{FF2B5EF4-FFF2-40B4-BE49-F238E27FC236}">
                  <a16:creationId xmlns:a16="http://schemas.microsoft.com/office/drawing/2014/main" id="{C6B8820F-BB69-090A-F3B9-935549F5088B}"/>
                </a:ext>
              </a:extLst>
            </p:cNvPr>
            <p:cNvSpPr txBox="1"/>
            <p:nvPr/>
          </p:nvSpPr>
          <p:spPr>
            <a:xfrm>
              <a:off x="553950" y="2329625"/>
              <a:ext cx="1484700" cy="110869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2000" dirty="0">
                  <a:solidFill>
                    <a:srgbClr val="171D4B"/>
                  </a:solidFill>
                </a:rPr>
                <a:t>Check if your co-op, check-off group, banking partner, etc. sends grant updates</a:t>
              </a:r>
              <a:endParaRPr sz="400" dirty="0"/>
            </a:p>
          </p:txBody>
        </p:sp>
        <p:sp>
          <p:nvSpPr>
            <p:cNvPr id="11" name="Google Shape;309;p33">
              <a:extLst>
                <a:ext uri="{FF2B5EF4-FFF2-40B4-BE49-F238E27FC236}">
                  <a16:creationId xmlns:a16="http://schemas.microsoft.com/office/drawing/2014/main" id="{00BFFF7A-6FD9-90BA-283B-CC5A91FA643B}"/>
                </a:ext>
              </a:extLst>
            </p:cNvPr>
            <p:cNvSpPr txBox="1"/>
            <p:nvPr/>
          </p:nvSpPr>
          <p:spPr>
            <a:xfrm>
              <a:off x="2637400" y="2329625"/>
              <a:ext cx="1484700" cy="110869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2000" dirty="0">
                  <a:solidFill>
                    <a:srgbClr val="171D4B"/>
                  </a:solidFill>
                </a:rPr>
                <a:t>Check the nearest university with an extension office to find out more on their resources</a:t>
              </a:r>
              <a:endParaRPr sz="400" dirty="0"/>
            </a:p>
          </p:txBody>
        </p:sp>
        <p:sp>
          <p:nvSpPr>
            <p:cNvPr id="12" name="Google Shape;310;p33">
              <a:extLst>
                <a:ext uri="{FF2B5EF4-FFF2-40B4-BE49-F238E27FC236}">
                  <a16:creationId xmlns:a16="http://schemas.microsoft.com/office/drawing/2014/main" id="{3EBF31C6-5F2C-0D62-4165-33B3DBD45AD1}"/>
                </a:ext>
              </a:extLst>
            </p:cNvPr>
            <p:cNvSpPr txBox="1"/>
            <p:nvPr/>
          </p:nvSpPr>
          <p:spPr>
            <a:xfrm>
              <a:off x="4756550" y="2329625"/>
              <a:ext cx="1484700" cy="110869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2000" dirty="0">
                  <a:solidFill>
                    <a:srgbClr val="171D4B"/>
                  </a:solidFill>
                </a:rPr>
                <a:t>Speak with your local NRCS or Soil and Water Conservation District offices</a:t>
              </a:r>
              <a:endParaRPr sz="400" dirty="0"/>
            </a:p>
          </p:txBody>
        </p:sp>
        <p:sp>
          <p:nvSpPr>
            <p:cNvPr id="19" name="Google Shape;311;p33">
              <a:extLst>
                <a:ext uri="{FF2B5EF4-FFF2-40B4-BE49-F238E27FC236}">
                  <a16:creationId xmlns:a16="http://schemas.microsoft.com/office/drawing/2014/main" id="{B04FF9D5-03BB-3F54-3FB7-1C890A785A9C}"/>
                </a:ext>
              </a:extLst>
            </p:cNvPr>
            <p:cNvSpPr txBox="1"/>
            <p:nvPr/>
          </p:nvSpPr>
          <p:spPr>
            <a:xfrm>
              <a:off x="6804300" y="2329625"/>
              <a:ext cx="1484700" cy="110869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2000">
                  <a:solidFill>
                    <a:srgbClr val="171D4B"/>
                  </a:solidFill>
                </a:rPr>
                <a:t>Database updated with details on upcoming dairy-specific public grants</a:t>
              </a:r>
              <a:endParaRPr sz="400"/>
            </a:p>
          </p:txBody>
        </p:sp>
        <p:pic>
          <p:nvPicPr>
            <p:cNvPr id="20" name="Google Shape;313;p33" descr="A blue arrow in a circle&#10;&#10;Description automatically generated">
              <a:extLst>
                <a:ext uri="{FF2B5EF4-FFF2-40B4-BE49-F238E27FC236}">
                  <a16:creationId xmlns:a16="http://schemas.microsoft.com/office/drawing/2014/main" id="{5B738FDD-C66C-C7A6-31B7-712A5770E932}"/>
                </a:ext>
              </a:extLst>
            </p:cNvPr>
            <p:cNvPicPr preferRelativeResize="0"/>
            <p:nvPr/>
          </p:nvPicPr>
          <p:blipFill rotWithShape="1">
            <a:blip r:embed="rId3">
              <a:alphaModFix/>
            </a:blip>
            <a:srcRect/>
            <a:stretch/>
          </p:blipFill>
          <p:spPr>
            <a:xfrm>
              <a:off x="3277800" y="2067700"/>
              <a:ext cx="203900" cy="206249"/>
            </a:xfrm>
            <a:prstGeom prst="rect">
              <a:avLst/>
            </a:prstGeom>
            <a:noFill/>
            <a:ln>
              <a:noFill/>
            </a:ln>
          </p:spPr>
        </p:pic>
        <p:pic>
          <p:nvPicPr>
            <p:cNvPr id="21" name="Google Shape;314;p33" descr="A blue arrow in a circle&#10;&#10;Description automatically generated">
              <a:extLst>
                <a:ext uri="{FF2B5EF4-FFF2-40B4-BE49-F238E27FC236}">
                  <a16:creationId xmlns:a16="http://schemas.microsoft.com/office/drawing/2014/main" id="{D0DC18A0-76E0-A2E8-340B-FF83B13D1E3A}"/>
                </a:ext>
              </a:extLst>
            </p:cNvPr>
            <p:cNvPicPr preferRelativeResize="0"/>
            <p:nvPr/>
          </p:nvPicPr>
          <p:blipFill rotWithShape="1">
            <a:blip r:embed="rId3">
              <a:alphaModFix/>
            </a:blip>
            <a:srcRect/>
            <a:stretch/>
          </p:blipFill>
          <p:spPr>
            <a:xfrm>
              <a:off x="5396950" y="2067700"/>
              <a:ext cx="203900" cy="206249"/>
            </a:xfrm>
            <a:prstGeom prst="rect">
              <a:avLst/>
            </a:prstGeom>
            <a:noFill/>
            <a:ln>
              <a:noFill/>
            </a:ln>
          </p:spPr>
        </p:pic>
        <p:pic>
          <p:nvPicPr>
            <p:cNvPr id="22" name="Google Shape;315;p33" descr="A blue arrow in a circle&#10;&#10;Description automatically generated">
              <a:extLst>
                <a:ext uri="{FF2B5EF4-FFF2-40B4-BE49-F238E27FC236}">
                  <a16:creationId xmlns:a16="http://schemas.microsoft.com/office/drawing/2014/main" id="{A100AB15-2FCA-2B65-A808-7069B2BDFB9A}"/>
                </a:ext>
              </a:extLst>
            </p:cNvPr>
            <p:cNvPicPr preferRelativeResize="0"/>
            <p:nvPr/>
          </p:nvPicPr>
          <p:blipFill rotWithShape="1">
            <a:blip r:embed="rId3">
              <a:alphaModFix/>
            </a:blip>
            <a:srcRect/>
            <a:stretch/>
          </p:blipFill>
          <p:spPr>
            <a:xfrm>
              <a:off x="7444700" y="2067700"/>
              <a:ext cx="203900" cy="206249"/>
            </a:xfrm>
            <a:prstGeom prst="rect">
              <a:avLst/>
            </a:prstGeom>
            <a:noFill/>
            <a:ln>
              <a:noFill/>
            </a:ln>
          </p:spPr>
        </p:pic>
        <p:pic>
          <p:nvPicPr>
            <p:cNvPr id="23" name="Google Shape;316;p33" descr="A blue arrow in a circle&#10;&#10;Description automatically generated">
              <a:extLst>
                <a:ext uri="{FF2B5EF4-FFF2-40B4-BE49-F238E27FC236}">
                  <a16:creationId xmlns:a16="http://schemas.microsoft.com/office/drawing/2014/main" id="{ABA77084-B0F9-B01E-FC90-40A944ECF3A5}"/>
                </a:ext>
              </a:extLst>
            </p:cNvPr>
            <p:cNvPicPr preferRelativeResize="0"/>
            <p:nvPr/>
          </p:nvPicPr>
          <p:blipFill rotWithShape="1">
            <a:blip r:embed="rId3">
              <a:alphaModFix/>
            </a:blip>
            <a:srcRect/>
            <a:stretch/>
          </p:blipFill>
          <p:spPr>
            <a:xfrm>
              <a:off x="1194350" y="2067700"/>
              <a:ext cx="203900" cy="206249"/>
            </a:xfrm>
            <a:prstGeom prst="rect">
              <a:avLst/>
            </a:prstGeom>
            <a:noFill/>
            <a:ln>
              <a:noFill/>
            </a:ln>
          </p:spPr>
        </p:pic>
      </p:grpSp>
    </p:spTree>
    <p:extLst>
      <p:ext uri="{BB962C8B-B14F-4D97-AF65-F5344CB8AC3E}">
        <p14:creationId xmlns:p14="http://schemas.microsoft.com/office/powerpoint/2010/main" val="408825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7F5A0-5B22-6875-4C8E-1524D08C10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3758B8-D981-91A4-90D4-0D146AECFD36}"/>
              </a:ext>
            </a:extLst>
          </p:cNvPr>
          <p:cNvSpPr>
            <a:spLocks noGrp="1"/>
          </p:cNvSpPr>
          <p:nvPr>
            <p:ph type="title"/>
          </p:nvPr>
        </p:nvSpPr>
        <p:spPr>
          <a:xfrm>
            <a:off x="1248200" y="670878"/>
            <a:ext cx="10410400" cy="602615"/>
          </a:xfrm>
        </p:spPr>
        <p:txBody>
          <a:bodyPr>
            <a:normAutofit fontScale="90000"/>
          </a:bodyPr>
          <a:lstStyle/>
          <a:p>
            <a:pPr marL="0" marR="0" lvl="0" indent="0" rtl="0">
              <a:lnSpc>
                <a:spcPct val="140000"/>
              </a:lnSpc>
              <a:spcBef>
                <a:spcPts val="0"/>
              </a:spcBef>
              <a:spcAft>
                <a:spcPts val="0"/>
              </a:spcAft>
              <a:buNone/>
            </a:pPr>
            <a:r>
              <a:rPr lang="en-US" sz="3600" b="1" dirty="0">
                <a:solidFill>
                  <a:srgbClr val="171D4B"/>
                </a:solidFill>
              </a:rPr>
              <a:t>Identify grants: Sources to find opportunities</a:t>
            </a:r>
          </a:p>
        </p:txBody>
      </p:sp>
      <p:grpSp>
        <p:nvGrpSpPr>
          <p:cNvPr id="5" name="Google Shape;236;p31">
            <a:extLst>
              <a:ext uri="{FF2B5EF4-FFF2-40B4-BE49-F238E27FC236}">
                <a16:creationId xmlns:a16="http://schemas.microsoft.com/office/drawing/2014/main" id="{8B97F922-726C-916C-1534-3A5D08870CEE}"/>
              </a:ext>
            </a:extLst>
          </p:cNvPr>
          <p:cNvGrpSpPr/>
          <p:nvPr/>
        </p:nvGrpSpPr>
        <p:grpSpPr>
          <a:xfrm>
            <a:off x="275562" y="585725"/>
            <a:ext cx="972638" cy="772920"/>
            <a:chOff x="555925" y="1579613"/>
            <a:chExt cx="258600" cy="205500"/>
          </a:xfrm>
        </p:grpSpPr>
        <p:sp>
          <p:nvSpPr>
            <p:cNvPr id="6" name="Google Shape;237;p31">
              <a:extLst>
                <a:ext uri="{FF2B5EF4-FFF2-40B4-BE49-F238E27FC236}">
                  <a16:creationId xmlns:a16="http://schemas.microsoft.com/office/drawing/2014/main" id="{03856835-A54A-FB46-F56F-79169BF38E75}"/>
                </a:ext>
              </a:extLst>
            </p:cNvPr>
            <p:cNvSpPr/>
            <p:nvPr/>
          </p:nvSpPr>
          <p:spPr>
            <a:xfrm>
              <a:off x="582475" y="1579613"/>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400">
                <a:latin typeface="Calibri"/>
                <a:ea typeface="Calibri"/>
                <a:cs typeface="Calibri"/>
                <a:sym typeface="Calibri"/>
              </a:endParaRPr>
            </a:p>
          </p:txBody>
        </p:sp>
        <p:sp>
          <p:nvSpPr>
            <p:cNvPr id="7" name="Google Shape;238;p31">
              <a:extLst>
                <a:ext uri="{FF2B5EF4-FFF2-40B4-BE49-F238E27FC236}">
                  <a16:creationId xmlns:a16="http://schemas.microsoft.com/office/drawing/2014/main" id="{AF0F6737-13E3-7217-A7D8-8E2D09B86A54}"/>
                </a:ext>
              </a:extLst>
            </p:cNvPr>
            <p:cNvSpPr txBox="1"/>
            <p:nvPr/>
          </p:nvSpPr>
          <p:spPr>
            <a:xfrm>
              <a:off x="555925" y="1579613"/>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lt1"/>
                  </a:solidFill>
                  <a:latin typeface="Calibri"/>
                  <a:ea typeface="Calibri"/>
                  <a:cs typeface="Calibri"/>
                  <a:sym typeface="Calibri"/>
                </a:rPr>
                <a:t>2</a:t>
              </a:r>
              <a:endParaRPr sz="3600" dirty="0">
                <a:solidFill>
                  <a:schemeClr val="lt1"/>
                </a:solidFill>
                <a:latin typeface="Calibri"/>
                <a:ea typeface="Calibri"/>
                <a:cs typeface="Calibri"/>
                <a:sym typeface="Calibri"/>
              </a:endParaRPr>
            </a:p>
          </p:txBody>
        </p:sp>
      </p:grpSp>
      <p:grpSp>
        <p:nvGrpSpPr>
          <p:cNvPr id="14" name="Google Shape;323;p34">
            <a:extLst>
              <a:ext uri="{FF2B5EF4-FFF2-40B4-BE49-F238E27FC236}">
                <a16:creationId xmlns:a16="http://schemas.microsoft.com/office/drawing/2014/main" id="{A56D160C-438F-4713-94F2-A087FDECC358}"/>
              </a:ext>
            </a:extLst>
          </p:cNvPr>
          <p:cNvGrpSpPr/>
          <p:nvPr/>
        </p:nvGrpSpPr>
        <p:grpSpPr>
          <a:xfrm>
            <a:off x="4712759" y="4806915"/>
            <a:ext cx="6526744" cy="1523579"/>
            <a:chOff x="0" y="-47625"/>
            <a:chExt cx="2484647" cy="554400"/>
          </a:xfrm>
        </p:grpSpPr>
        <p:sp>
          <p:nvSpPr>
            <p:cNvPr id="15" name="Google Shape;324;p34">
              <a:extLst>
                <a:ext uri="{FF2B5EF4-FFF2-40B4-BE49-F238E27FC236}">
                  <a16:creationId xmlns:a16="http://schemas.microsoft.com/office/drawing/2014/main" id="{6C9B3624-A3B0-B52F-D57A-33D6ABBC415B}"/>
                </a:ext>
              </a:extLst>
            </p:cNvPr>
            <p:cNvSpPr/>
            <p:nvPr/>
          </p:nvSpPr>
          <p:spPr>
            <a:xfrm>
              <a:off x="0" y="0"/>
              <a:ext cx="2484647" cy="506677"/>
            </a:xfrm>
            <a:custGeom>
              <a:avLst/>
              <a:gdLst/>
              <a:ahLst/>
              <a:cxnLst/>
              <a:rect l="l" t="t" r="r" b="b"/>
              <a:pathLst>
                <a:path w="2484647" h="506677" extrusionOk="0">
                  <a:moveTo>
                    <a:pt x="0" y="0"/>
                  </a:moveTo>
                  <a:lnTo>
                    <a:pt x="2484647" y="0"/>
                  </a:lnTo>
                  <a:lnTo>
                    <a:pt x="2484647" y="506677"/>
                  </a:lnTo>
                  <a:lnTo>
                    <a:pt x="0" y="506677"/>
                  </a:lnTo>
                  <a:close/>
                </a:path>
              </a:pathLst>
            </a:custGeom>
            <a:solidFill>
              <a:srgbClr val="D8DFF0"/>
            </a:solidFill>
            <a:ln>
              <a:noFill/>
            </a:ln>
            <a:effectLst>
              <a:outerShdw blurRad="57150" dist="19050" dir="5400000" algn="bl" rotWithShape="0">
                <a:srgbClr val="000000">
                  <a:alpha val="50000"/>
                </a:srgbClr>
              </a:outerShdw>
            </a:effectLst>
          </p:spPr>
          <p:txBody>
            <a:bodyPr/>
            <a:lstStyle/>
            <a:p>
              <a:endParaRPr lang="en-US"/>
            </a:p>
          </p:txBody>
        </p:sp>
        <p:sp>
          <p:nvSpPr>
            <p:cNvPr id="16" name="Google Shape;325;p34">
              <a:extLst>
                <a:ext uri="{FF2B5EF4-FFF2-40B4-BE49-F238E27FC236}">
                  <a16:creationId xmlns:a16="http://schemas.microsoft.com/office/drawing/2014/main" id="{0970A798-1AB3-98AF-5223-E5B4F242D6B0}"/>
                </a:ext>
              </a:extLst>
            </p:cNvPr>
            <p:cNvSpPr txBox="1"/>
            <p:nvPr/>
          </p:nvSpPr>
          <p:spPr>
            <a:xfrm>
              <a:off x="0" y="-47625"/>
              <a:ext cx="2484600" cy="554400"/>
            </a:xfrm>
            <a:prstGeom prst="rect">
              <a:avLst/>
            </a:prstGeom>
            <a:noFill/>
            <a:ln>
              <a:noFill/>
            </a:ln>
            <a:effectLst>
              <a:outerShdw blurRad="57150" dist="19050" dir="5400000" algn="bl" rotWithShape="0">
                <a:srgbClr val="000000">
                  <a:alpha val="50000"/>
                </a:srgbClr>
              </a:outerShdw>
            </a:effectLst>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5" name="Google Shape;326;p34">
            <a:extLst>
              <a:ext uri="{FF2B5EF4-FFF2-40B4-BE49-F238E27FC236}">
                <a16:creationId xmlns:a16="http://schemas.microsoft.com/office/drawing/2014/main" id="{0FD5F230-EE29-9E0C-2D13-5F4E1339F3E2}"/>
              </a:ext>
            </a:extLst>
          </p:cNvPr>
          <p:cNvSpPr/>
          <p:nvPr/>
        </p:nvSpPr>
        <p:spPr>
          <a:xfrm>
            <a:off x="375420" y="1856909"/>
            <a:ext cx="4734497" cy="4473585"/>
          </a:xfrm>
          <a:custGeom>
            <a:avLst/>
            <a:gdLst/>
            <a:ahLst/>
            <a:cxnLst/>
            <a:rect l="l" t="t" r="r" b="b"/>
            <a:pathLst>
              <a:path w="7219123" h="5306056" extrusionOk="0">
                <a:moveTo>
                  <a:pt x="0" y="0"/>
                </a:moveTo>
                <a:lnTo>
                  <a:pt x="7219123" y="0"/>
                </a:lnTo>
                <a:lnTo>
                  <a:pt x="7219123" y="5306055"/>
                </a:lnTo>
                <a:lnTo>
                  <a:pt x="0" y="5306055"/>
                </a:lnTo>
                <a:lnTo>
                  <a:pt x="0" y="0"/>
                </a:lnTo>
                <a:close/>
              </a:path>
            </a:pathLst>
          </a:custGeom>
          <a:blipFill rotWithShape="1">
            <a:blip r:embed="rId2">
              <a:alphaModFix/>
            </a:blip>
            <a:stretch>
              <a:fillRect/>
            </a:stretch>
          </a:blipFill>
          <a:ln>
            <a:noFill/>
          </a:ln>
        </p:spPr>
        <p:txBody>
          <a:bodyPr/>
          <a:lstStyle/>
          <a:p>
            <a:endParaRPr lang="en-US"/>
          </a:p>
        </p:txBody>
      </p:sp>
      <p:sp>
        <p:nvSpPr>
          <p:cNvPr id="26" name="Google Shape;327;p34">
            <a:extLst>
              <a:ext uri="{FF2B5EF4-FFF2-40B4-BE49-F238E27FC236}">
                <a16:creationId xmlns:a16="http://schemas.microsoft.com/office/drawing/2014/main" id="{802EBEDC-D692-E145-9E1F-696E28A22CC0}"/>
              </a:ext>
            </a:extLst>
          </p:cNvPr>
          <p:cNvSpPr txBox="1"/>
          <p:nvPr/>
        </p:nvSpPr>
        <p:spPr>
          <a:xfrm>
            <a:off x="4689560" y="1713928"/>
            <a:ext cx="6656104" cy="284385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2400" b="0" i="0" u="none" strike="noStrike" cap="none" dirty="0">
                <a:solidFill>
                  <a:srgbClr val="171D4B"/>
                </a:solidFill>
                <a:latin typeface="Arial"/>
                <a:ea typeface="Arial"/>
                <a:cs typeface="Arial"/>
                <a:sym typeface="Arial"/>
              </a:rPr>
              <a:t>Some grants allow stacking (</a:t>
            </a:r>
            <a:r>
              <a:rPr lang="en" sz="2400" b="1" i="0" u="none" strike="noStrike" cap="none" dirty="0">
                <a:solidFill>
                  <a:srgbClr val="171D4B"/>
                </a:solidFill>
                <a:latin typeface="Arial"/>
                <a:ea typeface="Arial"/>
                <a:cs typeface="Arial"/>
                <a:sym typeface="Arial"/>
              </a:rPr>
              <a:t>combining federal, state, and local funds</a:t>
            </a:r>
            <a:r>
              <a:rPr lang="en" sz="2400" b="0" i="0" u="none" strike="noStrike" cap="none" dirty="0">
                <a:solidFill>
                  <a:srgbClr val="171D4B"/>
                </a:solidFill>
                <a:latin typeface="Arial"/>
                <a:ea typeface="Arial"/>
                <a:cs typeface="Arial"/>
                <a:sym typeface="Arial"/>
              </a:rPr>
              <a:t>) w</a:t>
            </a:r>
            <a:r>
              <a:rPr lang="en" sz="2400" dirty="0">
                <a:solidFill>
                  <a:srgbClr val="171D4B"/>
                </a:solidFill>
              </a:rPr>
              <a:t>hile others cannot</a:t>
            </a:r>
            <a:endParaRPr sz="2400" dirty="0">
              <a:solidFill>
                <a:srgbClr val="171D4B"/>
              </a:solidFill>
            </a:endParaRPr>
          </a:p>
          <a:p>
            <a:pPr marL="0" marR="0" lvl="0" indent="0" algn="l" rtl="0">
              <a:lnSpc>
                <a:spcPct val="110000"/>
              </a:lnSpc>
              <a:spcBef>
                <a:spcPts val="0"/>
              </a:spcBef>
              <a:spcAft>
                <a:spcPts val="0"/>
              </a:spcAft>
              <a:buNone/>
            </a:pPr>
            <a:endParaRPr sz="2400" dirty="0">
              <a:solidFill>
                <a:srgbClr val="171D4B"/>
              </a:solidFill>
            </a:endParaRPr>
          </a:p>
          <a:p>
            <a:pPr marL="0" marR="0" lvl="0" indent="0" algn="l" rtl="0">
              <a:lnSpc>
                <a:spcPct val="110000"/>
              </a:lnSpc>
              <a:spcBef>
                <a:spcPts val="0"/>
              </a:spcBef>
              <a:spcAft>
                <a:spcPts val="0"/>
              </a:spcAft>
              <a:buNone/>
            </a:pPr>
            <a:r>
              <a:rPr lang="en" sz="2400" dirty="0">
                <a:solidFill>
                  <a:srgbClr val="171D4B"/>
                </a:solidFill>
              </a:rPr>
              <a:t>Check in the Request for Proposal (RFP) document or contact the funding agency to understand your ability to apply for multiple grants for the same project</a:t>
            </a:r>
            <a:endParaRPr sz="2400" dirty="0"/>
          </a:p>
        </p:txBody>
      </p:sp>
      <p:sp>
        <p:nvSpPr>
          <p:cNvPr id="27" name="Google Shape;328;p34">
            <a:extLst>
              <a:ext uri="{FF2B5EF4-FFF2-40B4-BE49-F238E27FC236}">
                <a16:creationId xmlns:a16="http://schemas.microsoft.com/office/drawing/2014/main" id="{9C10B503-044A-FEE4-B4FB-815BDDEC0D32}"/>
              </a:ext>
            </a:extLst>
          </p:cNvPr>
          <p:cNvSpPr txBox="1"/>
          <p:nvPr/>
        </p:nvSpPr>
        <p:spPr>
          <a:xfrm>
            <a:off x="4968417" y="5146168"/>
            <a:ext cx="6098390" cy="1015662"/>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2000" b="0" i="0" u="none" strike="noStrike" cap="none" dirty="0">
                <a:solidFill>
                  <a:srgbClr val="171D4B"/>
                </a:solidFill>
                <a:latin typeface="Arial"/>
                <a:ea typeface="Arial"/>
                <a:cs typeface="Arial"/>
                <a:sym typeface="Arial"/>
              </a:rPr>
              <a:t>Example: A Washington farmer combined federal, regional, and state grants to cover new ice-cream business’ costs</a:t>
            </a:r>
            <a:endParaRPr sz="2000" dirty="0"/>
          </a:p>
        </p:txBody>
      </p:sp>
    </p:spTree>
    <p:extLst>
      <p:ext uri="{BB962C8B-B14F-4D97-AF65-F5344CB8AC3E}">
        <p14:creationId xmlns:p14="http://schemas.microsoft.com/office/powerpoint/2010/main" val="3063380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60A8A-A7A0-20A0-3487-32E776CE5F80}"/>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611E00B0-459D-D9E7-FAAD-921EA8AAC2E8}"/>
              </a:ext>
            </a:extLst>
          </p:cNvPr>
          <p:cNvSpPr/>
          <p:nvPr/>
        </p:nvSpPr>
        <p:spPr>
          <a:xfrm>
            <a:off x="6819901" y="2339685"/>
            <a:ext cx="5372100" cy="403571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BE4F337-5C80-312A-AC15-2A5C93791915}"/>
              </a:ext>
            </a:extLst>
          </p:cNvPr>
          <p:cNvSpPr/>
          <p:nvPr/>
        </p:nvSpPr>
        <p:spPr>
          <a:xfrm>
            <a:off x="0" y="2339686"/>
            <a:ext cx="6556805" cy="4035713"/>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5189F40-9597-999E-420B-FD52E8CD48F8}"/>
              </a:ext>
            </a:extLst>
          </p:cNvPr>
          <p:cNvSpPr>
            <a:spLocks noGrp="1"/>
          </p:cNvSpPr>
          <p:nvPr>
            <p:ph type="title"/>
          </p:nvPr>
        </p:nvSpPr>
        <p:spPr>
          <a:xfrm>
            <a:off x="1248200" y="670878"/>
            <a:ext cx="10410400" cy="602615"/>
          </a:xfrm>
        </p:spPr>
        <p:txBody>
          <a:bodyPr>
            <a:normAutofit fontScale="90000"/>
          </a:bodyPr>
          <a:lstStyle/>
          <a:p>
            <a:pPr marL="0" marR="0" lvl="0" indent="0" rtl="0">
              <a:lnSpc>
                <a:spcPct val="140000"/>
              </a:lnSpc>
              <a:spcBef>
                <a:spcPts val="0"/>
              </a:spcBef>
              <a:spcAft>
                <a:spcPts val="0"/>
              </a:spcAft>
              <a:buNone/>
            </a:pPr>
            <a:r>
              <a:rPr lang="en-US" sz="3600" b="1" dirty="0">
                <a:solidFill>
                  <a:srgbClr val="171D4B"/>
                </a:solidFill>
              </a:rPr>
              <a:t>Determine grant fit: </a:t>
            </a:r>
            <a:r>
              <a:rPr lang="en-US" sz="3600" b="1" dirty="0">
                <a:solidFill>
                  <a:schemeClr val="accent6"/>
                </a:solidFill>
              </a:rPr>
              <a:t>Eligibility</a:t>
            </a:r>
            <a:endParaRPr lang="en-US" sz="800" dirty="0">
              <a:solidFill>
                <a:schemeClr val="accent6"/>
              </a:solidFill>
            </a:endParaRPr>
          </a:p>
        </p:txBody>
      </p:sp>
      <p:grpSp>
        <p:nvGrpSpPr>
          <p:cNvPr id="5" name="Google Shape;236;p31">
            <a:extLst>
              <a:ext uri="{FF2B5EF4-FFF2-40B4-BE49-F238E27FC236}">
                <a16:creationId xmlns:a16="http://schemas.microsoft.com/office/drawing/2014/main" id="{A2F20568-C744-4EE2-2302-25759140B562}"/>
              </a:ext>
            </a:extLst>
          </p:cNvPr>
          <p:cNvGrpSpPr/>
          <p:nvPr/>
        </p:nvGrpSpPr>
        <p:grpSpPr>
          <a:xfrm>
            <a:off x="275562" y="585725"/>
            <a:ext cx="972638" cy="772920"/>
            <a:chOff x="555925" y="1579613"/>
            <a:chExt cx="258600" cy="205500"/>
          </a:xfrm>
        </p:grpSpPr>
        <p:sp>
          <p:nvSpPr>
            <p:cNvPr id="6" name="Google Shape;237;p31">
              <a:extLst>
                <a:ext uri="{FF2B5EF4-FFF2-40B4-BE49-F238E27FC236}">
                  <a16:creationId xmlns:a16="http://schemas.microsoft.com/office/drawing/2014/main" id="{A83B6FB1-3332-C319-DE3C-FECF403738FB}"/>
                </a:ext>
              </a:extLst>
            </p:cNvPr>
            <p:cNvSpPr/>
            <p:nvPr/>
          </p:nvSpPr>
          <p:spPr>
            <a:xfrm>
              <a:off x="582475" y="1579613"/>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400">
                <a:latin typeface="Calibri"/>
                <a:ea typeface="Calibri"/>
                <a:cs typeface="Calibri"/>
                <a:sym typeface="Calibri"/>
              </a:endParaRPr>
            </a:p>
          </p:txBody>
        </p:sp>
        <p:sp>
          <p:nvSpPr>
            <p:cNvPr id="7" name="Google Shape;238;p31">
              <a:extLst>
                <a:ext uri="{FF2B5EF4-FFF2-40B4-BE49-F238E27FC236}">
                  <a16:creationId xmlns:a16="http://schemas.microsoft.com/office/drawing/2014/main" id="{6F1FDA47-141A-1288-CB26-BA94DF1D5ACD}"/>
                </a:ext>
              </a:extLst>
            </p:cNvPr>
            <p:cNvSpPr txBox="1"/>
            <p:nvPr/>
          </p:nvSpPr>
          <p:spPr>
            <a:xfrm>
              <a:off x="555925" y="1579613"/>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lt1"/>
                  </a:solidFill>
                  <a:latin typeface="Calibri"/>
                  <a:ea typeface="Calibri"/>
                  <a:cs typeface="Calibri"/>
                  <a:sym typeface="Calibri"/>
                </a:rPr>
                <a:t>3</a:t>
              </a:r>
              <a:endParaRPr sz="3600" dirty="0">
                <a:solidFill>
                  <a:schemeClr val="lt1"/>
                </a:solidFill>
                <a:latin typeface="Calibri"/>
                <a:ea typeface="Calibri"/>
                <a:cs typeface="Calibri"/>
                <a:sym typeface="Calibri"/>
              </a:endParaRPr>
            </a:p>
          </p:txBody>
        </p:sp>
      </p:grpSp>
      <p:sp>
        <p:nvSpPr>
          <p:cNvPr id="26" name="Google Shape;327;p34">
            <a:extLst>
              <a:ext uri="{FF2B5EF4-FFF2-40B4-BE49-F238E27FC236}">
                <a16:creationId xmlns:a16="http://schemas.microsoft.com/office/drawing/2014/main" id="{F706E5AD-348C-AA19-2D87-43F08F2610E2}"/>
              </a:ext>
            </a:extLst>
          </p:cNvPr>
          <p:cNvSpPr txBox="1"/>
          <p:nvPr/>
        </p:nvSpPr>
        <p:spPr>
          <a:xfrm>
            <a:off x="1248200" y="1723009"/>
            <a:ext cx="10410400" cy="443198"/>
          </a:xfrm>
          <a:prstGeom prst="rect">
            <a:avLst/>
          </a:prstGeom>
          <a:noFill/>
          <a:ln>
            <a:noFill/>
          </a:ln>
        </p:spPr>
        <p:txBody>
          <a:bodyPr spcFirstLastPara="1" wrap="square" lIns="0" tIns="0" rIns="0" bIns="0" anchor="t" anchorCtr="0">
            <a:spAutoFit/>
          </a:bodyPr>
          <a:lstStyle/>
          <a:p>
            <a:pPr marL="0" lvl="0" indent="0" rtl="0">
              <a:lnSpc>
                <a:spcPct val="120000"/>
              </a:lnSpc>
              <a:spcBef>
                <a:spcPts val="0"/>
              </a:spcBef>
              <a:spcAft>
                <a:spcPts val="0"/>
              </a:spcAft>
              <a:buNone/>
            </a:pPr>
            <a:r>
              <a:rPr lang="en-US" sz="2400" b="1" dirty="0">
                <a:solidFill>
                  <a:srgbClr val="171D4B"/>
                </a:solidFill>
              </a:rPr>
              <a:t>Are you Eligible?</a:t>
            </a:r>
          </a:p>
        </p:txBody>
      </p:sp>
      <p:grpSp>
        <p:nvGrpSpPr>
          <p:cNvPr id="34" name="Group 33">
            <a:extLst>
              <a:ext uri="{FF2B5EF4-FFF2-40B4-BE49-F238E27FC236}">
                <a16:creationId xmlns:a16="http://schemas.microsoft.com/office/drawing/2014/main" id="{B0769BB9-5F00-7068-961A-E87EB4EEE4CA}"/>
              </a:ext>
            </a:extLst>
          </p:cNvPr>
          <p:cNvGrpSpPr/>
          <p:nvPr/>
        </p:nvGrpSpPr>
        <p:grpSpPr>
          <a:xfrm>
            <a:off x="690505" y="2453657"/>
            <a:ext cx="10968095" cy="3733465"/>
            <a:chOff x="762600" y="2339687"/>
            <a:chExt cx="7914200" cy="2693940"/>
          </a:xfrm>
        </p:grpSpPr>
        <p:sp>
          <p:nvSpPr>
            <p:cNvPr id="2" name="Google Shape;341;p35">
              <a:extLst>
                <a:ext uri="{FF2B5EF4-FFF2-40B4-BE49-F238E27FC236}">
                  <a16:creationId xmlns:a16="http://schemas.microsoft.com/office/drawing/2014/main" id="{8E88A2A4-0BF0-4B90-B345-5F3F5EF1B686}"/>
                </a:ext>
              </a:extLst>
            </p:cNvPr>
            <p:cNvSpPr txBox="1"/>
            <p:nvPr/>
          </p:nvSpPr>
          <p:spPr>
            <a:xfrm>
              <a:off x="5525778" y="2339687"/>
              <a:ext cx="3151022" cy="373096"/>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None/>
              </a:pPr>
              <a:r>
                <a:rPr lang="en" sz="2800" b="1" dirty="0">
                  <a:solidFill>
                    <a:srgbClr val="171D4B"/>
                  </a:solidFill>
                </a:rPr>
                <a:t>Project</a:t>
              </a:r>
              <a:endParaRPr sz="2800" b="1" dirty="0">
                <a:solidFill>
                  <a:srgbClr val="171D4B"/>
                </a:solidFill>
              </a:endParaRPr>
            </a:p>
          </p:txBody>
        </p:sp>
        <p:sp>
          <p:nvSpPr>
            <p:cNvPr id="3" name="Google Shape;342;p35">
              <a:extLst>
                <a:ext uri="{FF2B5EF4-FFF2-40B4-BE49-F238E27FC236}">
                  <a16:creationId xmlns:a16="http://schemas.microsoft.com/office/drawing/2014/main" id="{55079958-E7F2-5700-5598-806B88408DC9}"/>
                </a:ext>
              </a:extLst>
            </p:cNvPr>
            <p:cNvSpPr txBox="1"/>
            <p:nvPr/>
          </p:nvSpPr>
          <p:spPr>
            <a:xfrm>
              <a:off x="762600" y="2339687"/>
              <a:ext cx="3545400" cy="373096"/>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None/>
              </a:pPr>
              <a:r>
                <a:rPr lang="en" sz="2800" b="1" dirty="0">
                  <a:solidFill>
                    <a:srgbClr val="171D4B"/>
                  </a:solidFill>
                </a:rPr>
                <a:t>Applicant</a:t>
              </a:r>
              <a:endParaRPr sz="2800" b="1" dirty="0">
                <a:solidFill>
                  <a:srgbClr val="171D4B"/>
                </a:solidFill>
              </a:endParaRPr>
            </a:p>
          </p:txBody>
        </p:sp>
        <p:sp>
          <p:nvSpPr>
            <p:cNvPr id="10" name="Google Shape;346;p35">
              <a:extLst>
                <a:ext uri="{FF2B5EF4-FFF2-40B4-BE49-F238E27FC236}">
                  <a16:creationId xmlns:a16="http://schemas.microsoft.com/office/drawing/2014/main" id="{36CF27EF-DC0B-7712-E084-787A1D7355CF}"/>
                </a:ext>
              </a:extLst>
            </p:cNvPr>
            <p:cNvSpPr txBox="1"/>
            <p:nvPr/>
          </p:nvSpPr>
          <p:spPr>
            <a:xfrm>
              <a:off x="1019647" y="2760173"/>
              <a:ext cx="3789994" cy="959390"/>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 b="1" dirty="0">
                  <a:solidFill>
                    <a:srgbClr val="171D4B"/>
                  </a:solidFill>
                </a:rPr>
                <a:t>Am I the eligible applicant type?</a:t>
              </a:r>
              <a:endParaRPr b="1" dirty="0">
                <a:solidFill>
                  <a:srgbClr val="171D4B"/>
                </a:solidFill>
              </a:endParaRPr>
            </a:p>
            <a:p>
              <a:pPr marL="0" marR="0" lvl="0" indent="0" rtl="0">
                <a:lnSpc>
                  <a:spcPct val="120000"/>
                </a:lnSpc>
                <a:spcBef>
                  <a:spcPts val="0"/>
                </a:spcBef>
                <a:spcAft>
                  <a:spcPts val="0"/>
                </a:spcAft>
                <a:buNone/>
              </a:pPr>
              <a:r>
                <a:rPr lang="en" dirty="0">
                  <a:solidFill>
                    <a:srgbClr val="171D4B"/>
                  </a:solidFill>
                </a:rPr>
                <a:t>For example, some grants might </a:t>
              </a:r>
              <a:r>
                <a:rPr lang="en" sz="1600" dirty="0">
                  <a:solidFill>
                    <a:srgbClr val="171D4B"/>
                  </a:solidFill>
                </a:rPr>
                <a:t>be</a:t>
              </a:r>
              <a:r>
                <a:rPr lang="en" dirty="0">
                  <a:solidFill>
                    <a:srgbClr val="171D4B"/>
                  </a:solidFill>
                </a:rPr>
                <a:t> for non-profits or for public entities (e.g., municipalities) rather than for individual producers or for-profit businesses</a:t>
              </a:r>
              <a:endParaRPr dirty="0">
                <a:solidFill>
                  <a:srgbClr val="171D4B"/>
                </a:solidFill>
              </a:endParaRPr>
            </a:p>
          </p:txBody>
        </p:sp>
        <p:pic>
          <p:nvPicPr>
            <p:cNvPr id="11" name="Google Shape;347;p35" descr="A blue check mark in a circle&#10;&#10;Description automatically generated">
              <a:extLst>
                <a:ext uri="{FF2B5EF4-FFF2-40B4-BE49-F238E27FC236}">
                  <a16:creationId xmlns:a16="http://schemas.microsoft.com/office/drawing/2014/main" id="{86E4C2F0-D5A1-8605-E352-1C5C535AF9B0}"/>
                </a:ext>
              </a:extLst>
            </p:cNvPr>
            <p:cNvPicPr preferRelativeResize="0"/>
            <p:nvPr/>
          </p:nvPicPr>
          <p:blipFill rotWithShape="1">
            <a:blip r:embed="rId2">
              <a:alphaModFix/>
            </a:blip>
            <a:srcRect/>
            <a:stretch/>
          </p:blipFill>
          <p:spPr>
            <a:xfrm>
              <a:off x="808700" y="2825466"/>
              <a:ext cx="139526" cy="152595"/>
            </a:xfrm>
            <a:prstGeom prst="rect">
              <a:avLst/>
            </a:prstGeom>
            <a:noFill/>
            <a:ln>
              <a:noFill/>
            </a:ln>
          </p:spPr>
        </p:pic>
        <p:sp>
          <p:nvSpPr>
            <p:cNvPr id="17" name="Google Shape;350;p35">
              <a:extLst>
                <a:ext uri="{FF2B5EF4-FFF2-40B4-BE49-F238E27FC236}">
                  <a16:creationId xmlns:a16="http://schemas.microsoft.com/office/drawing/2014/main" id="{61F186D0-9C22-C0C4-EE04-3F08EEFAFD59}"/>
                </a:ext>
              </a:extLst>
            </p:cNvPr>
            <p:cNvSpPr txBox="1"/>
            <p:nvPr/>
          </p:nvSpPr>
          <p:spPr>
            <a:xfrm>
              <a:off x="1019647" y="4314085"/>
              <a:ext cx="3964057" cy="719542"/>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 b="1" dirty="0">
                  <a:solidFill>
                    <a:srgbClr val="171D4B"/>
                  </a:solidFill>
                </a:rPr>
                <a:t>Does my business meet size requirements?</a:t>
              </a:r>
              <a:endParaRPr b="1" dirty="0">
                <a:solidFill>
                  <a:srgbClr val="171D4B"/>
                </a:solidFill>
              </a:endParaRPr>
            </a:p>
            <a:p>
              <a:pPr marL="0" marR="0" lvl="0" indent="0" rtl="0">
                <a:lnSpc>
                  <a:spcPct val="120000"/>
                </a:lnSpc>
                <a:spcBef>
                  <a:spcPts val="0"/>
                </a:spcBef>
                <a:spcAft>
                  <a:spcPts val="0"/>
                </a:spcAft>
                <a:buNone/>
              </a:pPr>
              <a:r>
                <a:rPr lang="en" dirty="0">
                  <a:solidFill>
                    <a:srgbClr val="171D4B"/>
                  </a:solidFill>
                </a:rPr>
                <a:t>(e.g., years in business, revenue, number of employees, profile of employees)</a:t>
              </a:r>
              <a:endParaRPr dirty="0">
                <a:solidFill>
                  <a:srgbClr val="171D4B"/>
                </a:solidFill>
              </a:endParaRPr>
            </a:p>
          </p:txBody>
        </p:sp>
        <p:pic>
          <p:nvPicPr>
            <p:cNvPr id="18" name="Google Shape;351;p35" descr="A blue check mark in a circle&#10;&#10;Description automatically generated">
              <a:extLst>
                <a:ext uri="{FF2B5EF4-FFF2-40B4-BE49-F238E27FC236}">
                  <a16:creationId xmlns:a16="http://schemas.microsoft.com/office/drawing/2014/main" id="{CEC46C96-F846-4348-A948-66F0B9368C6C}"/>
                </a:ext>
              </a:extLst>
            </p:cNvPr>
            <p:cNvPicPr preferRelativeResize="0"/>
            <p:nvPr/>
          </p:nvPicPr>
          <p:blipFill rotWithShape="1">
            <a:blip r:embed="rId2">
              <a:alphaModFix/>
            </a:blip>
            <a:srcRect/>
            <a:stretch/>
          </p:blipFill>
          <p:spPr>
            <a:xfrm>
              <a:off x="808700" y="4336585"/>
              <a:ext cx="139526" cy="152595"/>
            </a:xfrm>
            <a:prstGeom prst="rect">
              <a:avLst/>
            </a:prstGeom>
            <a:noFill/>
            <a:ln>
              <a:noFill/>
            </a:ln>
          </p:spPr>
        </p:pic>
        <p:sp>
          <p:nvSpPr>
            <p:cNvPr id="21" name="Google Shape;354;p35">
              <a:extLst>
                <a:ext uri="{FF2B5EF4-FFF2-40B4-BE49-F238E27FC236}">
                  <a16:creationId xmlns:a16="http://schemas.microsoft.com/office/drawing/2014/main" id="{B96CD8BD-DF88-82E0-F55B-DBA10406975D}"/>
                </a:ext>
              </a:extLst>
            </p:cNvPr>
            <p:cNvSpPr txBox="1"/>
            <p:nvPr/>
          </p:nvSpPr>
          <p:spPr>
            <a:xfrm>
              <a:off x="1019647" y="3850488"/>
              <a:ext cx="3159763" cy="239848"/>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 b="1" dirty="0">
                  <a:solidFill>
                    <a:srgbClr val="171D4B"/>
                  </a:solidFill>
                </a:rPr>
                <a:t>Am I in the eligible geography?</a:t>
              </a:r>
              <a:endParaRPr dirty="0">
                <a:solidFill>
                  <a:srgbClr val="171D4B"/>
                </a:solidFill>
              </a:endParaRPr>
            </a:p>
          </p:txBody>
        </p:sp>
        <p:pic>
          <p:nvPicPr>
            <p:cNvPr id="22" name="Google Shape;355;p35" descr="A blue check mark in a circle&#10;&#10;Description automatically generated">
              <a:extLst>
                <a:ext uri="{FF2B5EF4-FFF2-40B4-BE49-F238E27FC236}">
                  <a16:creationId xmlns:a16="http://schemas.microsoft.com/office/drawing/2014/main" id="{6D14DC76-B63F-3A59-9257-2425B03878CF}"/>
                </a:ext>
              </a:extLst>
            </p:cNvPr>
            <p:cNvPicPr preferRelativeResize="0"/>
            <p:nvPr/>
          </p:nvPicPr>
          <p:blipFill rotWithShape="1">
            <a:blip r:embed="rId2">
              <a:alphaModFix/>
            </a:blip>
            <a:srcRect/>
            <a:stretch/>
          </p:blipFill>
          <p:spPr>
            <a:xfrm>
              <a:off x="808700" y="3887391"/>
              <a:ext cx="139526" cy="152595"/>
            </a:xfrm>
            <a:prstGeom prst="rect">
              <a:avLst/>
            </a:prstGeom>
            <a:noFill/>
            <a:ln>
              <a:noFill/>
            </a:ln>
          </p:spPr>
        </p:pic>
        <p:sp>
          <p:nvSpPr>
            <p:cNvPr id="28" name="Google Shape;358;p35">
              <a:extLst>
                <a:ext uri="{FF2B5EF4-FFF2-40B4-BE49-F238E27FC236}">
                  <a16:creationId xmlns:a16="http://schemas.microsoft.com/office/drawing/2014/main" id="{96AFB91C-EAED-BAAB-A46F-A00C44A1A992}"/>
                </a:ext>
              </a:extLst>
            </p:cNvPr>
            <p:cNvSpPr txBox="1"/>
            <p:nvPr/>
          </p:nvSpPr>
          <p:spPr>
            <a:xfrm>
              <a:off x="5766821" y="2792329"/>
              <a:ext cx="2781439" cy="479695"/>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 b="1" dirty="0">
                  <a:solidFill>
                    <a:srgbClr val="171D4B"/>
                  </a:solidFill>
                </a:rPr>
                <a:t>Does the end goal of my project align with the state grant goals?</a:t>
              </a:r>
              <a:endParaRPr dirty="0">
                <a:solidFill>
                  <a:srgbClr val="171D4B"/>
                </a:solidFill>
              </a:endParaRPr>
            </a:p>
          </p:txBody>
        </p:sp>
        <p:pic>
          <p:nvPicPr>
            <p:cNvPr id="29" name="Google Shape;359;p35" descr="A blue check mark in a circle&#10;&#10;Description automatically generated">
              <a:extLst>
                <a:ext uri="{FF2B5EF4-FFF2-40B4-BE49-F238E27FC236}">
                  <a16:creationId xmlns:a16="http://schemas.microsoft.com/office/drawing/2014/main" id="{CB84E954-B74B-3B9D-C5F8-F66E9AE09F1F}"/>
                </a:ext>
              </a:extLst>
            </p:cNvPr>
            <p:cNvPicPr preferRelativeResize="0"/>
            <p:nvPr/>
          </p:nvPicPr>
          <p:blipFill rotWithShape="1">
            <a:blip r:embed="rId2">
              <a:alphaModFix/>
            </a:blip>
            <a:srcRect/>
            <a:stretch/>
          </p:blipFill>
          <p:spPr>
            <a:xfrm>
              <a:off x="5525778" y="2825466"/>
              <a:ext cx="139526" cy="152595"/>
            </a:xfrm>
            <a:prstGeom prst="rect">
              <a:avLst/>
            </a:prstGeom>
            <a:noFill/>
            <a:ln>
              <a:noFill/>
            </a:ln>
          </p:spPr>
        </p:pic>
        <p:sp>
          <p:nvSpPr>
            <p:cNvPr id="32" name="Google Shape;362;p35">
              <a:extLst>
                <a:ext uri="{FF2B5EF4-FFF2-40B4-BE49-F238E27FC236}">
                  <a16:creationId xmlns:a16="http://schemas.microsoft.com/office/drawing/2014/main" id="{F20FB7B4-3108-FAD6-0B6B-B7FF4BAA5228}"/>
                </a:ext>
              </a:extLst>
            </p:cNvPr>
            <p:cNvSpPr txBox="1"/>
            <p:nvPr/>
          </p:nvSpPr>
          <p:spPr>
            <a:xfrm>
              <a:off x="5771843" y="3424092"/>
              <a:ext cx="2781439" cy="479695"/>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 b="1" dirty="0">
                  <a:solidFill>
                    <a:srgbClr val="171D4B"/>
                  </a:solidFill>
                </a:rPr>
                <a:t>Do my corresponding budget items fall under eligible activities?</a:t>
              </a:r>
              <a:endParaRPr dirty="0">
                <a:solidFill>
                  <a:srgbClr val="171D4B"/>
                </a:solidFill>
              </a:endParaRPr>
            </a:p>
          </p:txBody>
        </p:sp>
        <p:pic>
          <p:nvPicPr>
            <p:cNvPr id="33" name="Google Shape;363;p35" descr="A blue check mark in a circle&#10;&#10;Description automatically generated">
              <a:extLst>
                <a:ext uri="{FF2B5EF4-FFF2-40B4-BE49-F238E27FC236}">
                  <a16:creationId xmlns:a16="http://schemas.microsoft.com/office/drawing/2014/main" id="{A50ADFE5-1A6B-2EDA-BD12-297A09FAC9A0}"/>
                </a:ext>
              </a:extLst>
            </p:cNvPr>
            <p:cNvPicPr preferRelativeResize="0"/>
            <p:nvPr/>
          </p:nvPicPr>
          <p:blipFill rotWithShape="1">
            <a:blip r:embed="rId2">
              <a:alphaModFix/>
            </a:blip>
            <a:srcRect/>
            <a:stretch/>
          </p:blipFill>
          <p:spPr>
            <a:xfrm>
              <a:off x="5513065" y="3462315"/>
              <a:ext cx="139526" cy="152595"/>
            </a:xfrm>
            <a:prstGeom prst="rect">
              <a:avLst/>
            </a:prstGeom>
            <a:noFill/>
            <a:ln>
              <a:noFill/>
            </a:ln>
          </p:spPr>
        </p:pic>
      </p:grpSp>
    </p:spTree>
    <p:extLst>
      <p:ext uri="{BB962C8B-B14F-4D97-AF65-F5344CB8AC3E}">
        <p14:creationId xmlns:p14="http://schemas.microsoft.com/office/powerpoint/2010/main" val="4095389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CF188-8956-43BF-06BA-027CF28F8524}"/>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8CDAF7DF-3FFF-C560-7DC5-18F47B066F5A}"/>
              </a:ext>
            </a:extLst>
          </p:cNvPr>
          <p:cNvSpPr/>
          <p:nvPr/>
        </p:nvSpPr>
        <p:spPr>
          <a:xfrm>
            <a:off x="6883400" y="1988025"/>
            <a:ext cx="4775200" cy="42842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D3722E9-074E-B6E5-CC24-83545055E02C}"/>
              </a:ext>
            </a:extLst>
          </p:cNvPr>
          <p:cNvSpPr>
            <a:spLocks noGrp="1"/>
          </p:cNvSpPr>
          <p:nvPr>
            <p:ph type="title"/>
          </p:nvPr>
        </p:nvSpPr>
        <p:spPr>
          <a:xfrm>
            <a:off x="1248200" y="670878"/>
            <a:ext cx="10410400" cy="602615"/>
          </a:xfrm>
        </p:spPr>
        <p:txBody>
          <a:bodyPr>
            <a:normAutofit fontScale="90000"/>
          </a:bodyPr>
          <a:lstStyle/>
          <a:p>
            <a:pPr marL="0" marR="0" lvl="0" indent="0" rtl="0">
              <a:lnSpc>
                <a:spcPct val="140000"/>
              </a:lnSpc>
              <a:spcBef>
                <a:spcPts val="0"/>
              </a:spcBef>
              <a:spcAft>
                <a:spcPts val="0"/>
              </a:spcAft>
              <a:buNone/>
            </a:pPr>
            <a:r>
              <a:rPr lang="en-US" sz="3600" b="1" dirty="0">
                <a:solidFill>
                  <a:srgbClr val="171D4B"/>
                </a:solidFill>
              </a:rPr>
              <a:t>Determine grant fit: </a:t>
            </a:r>
            <a:r>
              <a:rPr lang="en-US" sz="3600" b="1" dirty="0">
                <a:solidFill>
                  <a:schemeClr val="accent6"/>
                </a:solidFill>
              </a:rPr>
              <a:t>Competitiveness</a:t>
            </a:r>
            <a:endParaRPr lang="en-US" sz="800" dirty="0">
              <a:solidFill>
                <a:schemeClr val="accent6"/>
              </a:solidFill>
            </a:endParaRPr>
          </a:p>
        </p:txBody>
      </p:sp>
      <p:grpSp>
        <p:nvGrpSpPr>
          <p:cNvPr id="5" name="Google Shape;236;p31">
            <a:extLst>
              <a:ext uri="{FF2B5EF4-FFF2-40B4-BE49-F238E27FC236}">
                <a16:creationId xmlns:a16="http://schemas.microsoft.com/office/drawing/2014/main" id="{661418F4-7A5D-D054-47AE-6EC3707EF5E7}"/>
              </a:ext>
            </a:extLst>
          </p:cNvPr>
          <p:cNvGrpSpPr/>
          <p:nvPr/>
        </p:nvGrpSpPr>
        <p:grpSpPr>
          <a:xfrm>
            <a:off x="275562" y="585725"/>
            <a:ext cx="972638" cy="772920"/>
            <a:chOff x="555925" y="1579613"/>
            <a:chExt cx="258600" cy="205500"/>
          </a:xfrm>
        </p:grpSpPr>
        <p:sp>
          <p:nvSpPr>
            <p:cNvPr id="6" name="Google Shape;237;p31">
              <a:extLst>
                <a:ext uri="{FF2B5EF4-FFF2-40B4-BE49-F238E27FC236}">
                  <a16:creationId xmlns:a16="http://schemas.microsoft.com/office/drawing/2014/main" id="{19AB251B-ECA0-B855-6DEB-A76777266670}"/>
                </a:ext>
              </a:extLst>
            </p:cNvPr>
            <p:cNvSpPr/>
            <p:nvPr/>
          </p:nvSpPr>
          <p:spPr>
            <a:xfrm>
              <a:off x="582475" y="1579613"/>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400">
                <a:latin typeface="Calibri"/>
                <a:ea typeface="Calibri"/>
                <a:cs typeface="Calibri"/>
                <a:sym typeface="Calibri"/>
              </a:endParaRPr>
            </a:p>
          </p:txBody>
        </p:sp>
        <p:sp>
          <p:nvSpPr>
            <p:cNvPr id="7" name="Google Shape;238;p31">
              <a:extLst>
                <a:ext uri="{FF2B5EF4-FFF2-40B4-BE49-F238E27FC236}">
                  <a16:creationId xmlns:a16="http://schemas.microsoft.com/office/drawing/2014/main" id="{C6E62599-75AB-FEAD-8D9D-C9D541621698}"/>
                </a:ext>
              </a:extLst>
            </p:cNvPr>
            <p:cNvSpPr txBox="1"/>
            <p:nvPr/>
          </p:nvSpPr>
          <p:spPr>
            <a:xfrm>
              <a:off x="555925" y="1579613"/>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lt1"/>
                  </a:solidFill>
                  <a:latin typeface="Calibri"/>
                  <a:ea typeface="Calibri"/>
                  <a:cs typeface="Calibri"/>
                  <a:sym typeface="Calibri"/>
                </a:rPr>
                <a:t>3</a:t>
              </a:r>
              <a:endParaRPr sz="3600" dirty="0">
                <a:solidFill>
                  <a:schemeClr val="lt1"/>
                </a:solidFill>
                <a:latin typeface="Calibri"/>
                <a:ea typeface="Calibri"/>
                <a:cs typeface="Calibri"/>
                <a:sym typeface="Calibri"/>
              </a:endParaRPr>
            </a:p>
          </p:txBody>
        </p:sp>
      </p:grpSp>
      <p:sp>
        <p:nvSpPr>
          <p:cNvPr id="8" name="Google Shape;370;p36">
            <a:extLst>
              <a:ext uri="{FF2B5EF4-FFF2-40B4-BE49-F238E27FC236}">
                <a16:creationId xmlns:a16="http://schemas.microsoft.com/office/drawing/2014/main" id="{F64E777A-58DF-3C89-E1AB-4966B3850BBB}"/>
              </a:ext>
            </a:extLst>
          </p:cNvPr>
          <p:cNvSpPr txBox="1"/>
          <p:nvPr/>
        </p:nvSpPr>
        <p:spPr>
          <a:xfrm>
            <a:off x="1201000" y="1988025"/>
            <a:ext cx="4895000" cy="4284250"/>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None/>
            </a:pPr>
            <a:r>
              <a:rPr lang="en" sz="2400" b="1" dirty="0">
                <a:solidFill>
                  <a:srgbClr val="171D4B"/>
                </a:solidFill>
              </a:rPr>
              <a:t>Are you Competitive?</a:t>
            </a:r>
          </a:p>
          <a:p>
            <a:pPr marL="0" lvl="0" indent="0" algn="l" rtl="0">
              <a:lnSpc>
                <a:spcPct val="120000"/>
              </a:lnSpc>
              <a:spcBef>
                <a:spcPts val="0"/>
              </a:spcBef>
              <a:spcAft>
                <a:spcPts val="0"/>
              </a:spcAft>
              <a:buNone/>
            </a:pPr>
            <a:r>
              <a:rPr lang="en" sz="2400" dirty="0">
                <a:solidFill>
                  <a:srgbClr val="171D4B"/>
                </a:solidFill>
              </a:rPr>
              <a:t>After determining you and your project are eligible, you need to make sure you have a high likelihood of getting the grant so it’s worth your time and energy to apply. Even though you might be technically eligible, you might not be a good fit for the grant goals</a:t>
            </a:r>
            <a:endParaRPr sz="2400" dirty="0">
              <a:solidFill>
                <a:srgbClr val="171D4B"/>
              </a:solidFill>
            </a:endParaRPr>
          </a:p>
          <a:p>
            <a:pPr marL="0" lvl="0" indent="0" algn="l" rtl="0">
              <a:lnSpc>
                <a:spcPct val="120000"/>
              </a:lnSpc>
              <a:spcBef>
                <a:spcPts val="0"/>
              </a:spcBef>
              <a:spcAft>
                <a:spcPts val="0"/>
              </a:spcAft>
              <a:buNone/>
            </a:pPr>
            <a:endParaRPr sz="1600" dirty="0">
              <a:solidFill>
                <a:srgbClr val="171D4B"/>
              </a:solidFill>
            </a:endParaRPr>
          </a:p>
        </p:txBody>
      </p:sp>
      <p:sp>
        <p:nvSpPr>
          <p:cNvPr id="12" name="TextBox 11">
            <a:extLst>
              <a:ext uri="{FF2B5EF4-FFF2-40B4-BE49-F238E27FC236}">
                <a16:creationId xmlns:a16="http://schemas.microsoft.com/office/drawing/2014/main" id="{19F6629C-0EEC-112F-1EDE-C2D3D9B21DA1}"/>
              </a:ext>
            </a:extLst>
          </p:cNvPr>
          <p:cNvSpPr txBox="1"/>
          <p:nvPr/>
        </p:nvSpPr>
        <p:spPr>
          <a:xfrm>
            <a:off x="6393600" y="2265376"/>
            <a:ext cx="5036400" cy="3729547"/>
          </a:xfrm>
          <a:prstGeom prst="rect">
            <a:avLst/>
          </a:prstGeom>
          <a:noFill/>
        </p:spPr>
        <p:txBody>
          <a:bodyPr wrap="square">
            <a:spAutoFit/>
          </a:bodyPr>
          <a:lstStyle/>
          <a:p>
            <a:pPr marL="1371600" lvl="0" indent="0" algn="l" rtl="0">
              <a:lnSpc>
                <a:spcPct val="120000"/>
              </a:lnSpc>
              <a:spcBef>
                <a:spcPts val="0"/>
              </a:spcBef>
              <a:spcAft>
                <a:spcPts val="0"/>
              </a:spcAft>
              <a:buNone/>
            </a:pPr>
            <a:r>
              <a:rPr lang="en-US" b="1" dirty="0">
                <a:solidFill>
                  <a:srgbClr val="171D4B"/>
                </a:solidFill>
              </a:rPr>
              <a:t>Check the rubric:</a:t>
            </a:r>
            <a:r>
              <a:rPr lang="en-US" dirty="0">
                <a:solidFill>
                  <a:srgbClr val="171D4B"/>
                </a:solidFill>
              </a:rPr>
              <a:t> Most grants have a scoring rubric. Estimate how you or your project would score and check if the funding agency is willing to share typical scores that get awarded and not awarded</a:t>
            </a:r>
          </a:p>
          <a:p>
            <a:pPr marL="0" lvl="0" indent="0" algn="l" rtl="0">
              <a:lnSpc>
                <a:spcPct val="120000"/>
              </a:lnSpc>
              <a:spcBef>
                <a:spcPts val="0"/>
              </a:spcBef>
              <a:spcAft>
                <a:spcPts val="0"/>
              </a:spcAft>
              <a:buNone/>
            </a:pPr>
            <a:endParaRPr lang="en-US" dirty="0">
              <a:solidFill>
                <a:srgbClr val="171D4B"/>
              </a:solidFill>
            </a:endParaRPr>
          </a:p>
          <a:p>
            <a:pPr marL="1371600" lvl="0" indent="0" algn="l" rtl="0">
              <a:lnSpc>
                <a:spcPct val="120000"/>
              </a:lnSpc>
              <a:spcBef>
                <a:spcPts val="0"/>
              </a:spcBef>
              <a:spcAft>
                <a:spcPts val="0"/>
              </a:spcAft>
              <a:buNone/>
            </a:pPr>
            <a:r>
              <a:rPr lang="en-US" b="1" dirty="0">
                <a:solidFill>
                  <a:srgbClr val="171D4B"/>
                </a:solidFill>
              </a:rPr>
              <a:t>Contact the agency: </a:t>
            </a:r>
            <a:r>
              <a:rPr lang="en-US" dirty="0">
                <a:solidFill>
                  <a:srgbClr val="171D4B"/>
                </a:solidFill>
              </a:rPr>
              <a:t>Pick up the phone or email the agency to learn more what projects or applicants are prioritized for this grant</a:t>
            </a:r>
          </a:p>
        </p:txBody>
      </p:sp>
      <p:pic>
        <p:nvPicPr>
          <p:cNvPr id="13" name="Google Shape;375;p36" descr="A blue magnifying glass and a black background&#10;&#10;Description automatically generated">
            <a:extLst>
              <a:ext uri="{FF2B5EF4-FFF2-40B4-BE49-F238E27FC236}">
                <a16:creationId xmlns:a16="http://schemas.microsoft.com/office/drawing/2014/main" id="{AA6A9464-3DB7-16CA-AD76-12FBBE3F109B}"/>
              </a:ext>
            </a:extLst>
          </p:cNvPr>
          <p:cNvPicPr preferRelativeResize="0"/>
          <p:nvPr/>
        </p:nvPicPr>
        <p:blipFill>
          <a:blip r:embed="rId2">
            <a:alphaModFix/>
          </a:blip>
          <a:stretch>
            <a:fillRect/>
          </a:stretch>
        </p:blipFill>
        <p:spPr>
          <a:xfrm>
            <a:off x="7142725" y="2376754"/>
            <a:ext cx="482561" cy="536837"/>
          </a:xfrm>
          <a:prstGeom prst="rect">
            <a:avLst/>
          </a:prstGeom>
          <a:noFill/>
          <a:ln>
            <a:noFill/>
          </a:ln>
        </p:spPr>
      </p:pic>
      <p:pic>
        <p:nvPicPr>
          <p:cNvPr id="14" name="Google Shape;376;p36">
            <a:extLst>
              <a:ext uri="{FF2B5EF4-FFF2-40B4-BE49-F238E27FC236}">
                <a16:creationId xmlns:a16="http://schemas.microsoft.com/office/drawing/2014/main" id="{C10BDBC5-5289-3F20-AECB-EC1EAE34913E}"/>
              </a:ext>
            </a:extLst>
          </p:cNvPr>
          <p:cNvPicPr preferRelativeResize="0"/>
          <p:nvPr/>
        </p:nvPicPr>
        <p:blipFill>
          <a:blip r:embed="rId3">
            <a:alphaModFix/>
          </a:blip>
          <a:stretch>
            <a:fillRect/>
          </a:stretch>
        </p:blipFill>
        <p:spPr>
          <a:xfrm>
            <a:off x="7240136" y="4684282"/>
            <a:ext cx="385150" cy="489681"/>
          </a:xfrm>
          <a:prstGeom prst="rect">
            <a:avLst/>
          </a:prstGeom>
          <a:noFill/>
          <a:ln>
            <a:noFill/>
          </a:ln>
        </p:spPr>
      </p:pic>
    </p:spTree>
    <p:extLst>
      <p:ext uri="{BB962C8B-B14F-4D97-AF65-F5344CB8AC3E}">
        <p14:creationId xmlns:p14="http://schemas.microsoft.com/office/powerpoint/2010/main" val="544730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EDE0D-73D8-0E3A-E34E-D10AE712B237}"/>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E4BAA852-72BB-8319-B17D-B6C3A08E70BF}"/>
              </a:ext>
            </a:extLst>
          </p:cNvPr>
          <p:cNvSpPr/>
          <p:nvPr/>
        </p:nvSpPr>
        <p:spPr>
          <a:xfrm>
            <a:off x="1186600" y="2376754"/>
            <a:ext cx="4775200" cy="40318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F9ADB94-0C74-84AA-1484-858E04E7D068}"/>
              </a:ext>
            </a:extLst>
          </p:cNvPr>
          <p:cNvSpPr>
            <a:spLocks noGrp="1"/>
          </p:cNvSpPr>
          <p:nvPr>
            <p:ph type="title"/>
          </p:nvPr>
        </p:nvSpPr>
        <p:spPr>
          <a:xfrm>
            <a:off x="1248200" y="670878"/>
            <a:ext cx="10410400" cy="602615"/>
          </a:xfrm>
        </p:spPr>
        <p:txBody>
          <a:bodyPr>
            <a:normAutofit fontScale="90000"/>
          </a:bodyPr>
          <a:lstStyle/>
          <a:p>
            <a:pPr marL="0" marR="0" lvl="0" indent="0" rtl="0">
              <a:lnSpc>
                <a:spcPct val="140000"/>
              </a:lnSpc>
              <a:spcBef>
                <a:spcPts val="0"/>
              </a:spcBef>
              <a:spcAft>
                <a:spcPts val="0"/>
              </a:spcAft>
              <a:buNone/>
            </a:pPr>
            <a:r>
              <a:rPr lang="en-US" sz="3600" b="1" dirty="0">
                <a:solidFill>
                  <a:srgbClr val="171D4B"/>
                </a:solidFill>
              </a:rPr>
              <a:t>Determine grant fit: </a:t>
            </a:r>
            <a:r>
              <a:rPr lang="en" sz="3600" b="1" dirty="0">
                <a:solidFill>
                  <a:schemeClr val="accent6"/>
                </a:solidFill>
              </a:rPr>
              <a:t>Readiness (I/III)</a:t>
            </a:r>
            <a:endParaRPr lang="en-US" sz="800" dirty="0">
              <a:solidFill>
                <a:schemeClr val="accent6"/>
              </a:solidFill>
            </a:endParaRPr>
          </a:p>
        </p:txBody>
      </p:sp>
      <p:grpSp>
        <p:nvGrpSpPr>
          <p:cNvPr id="5" name="Google Shape;236;p31">
            <a:extLst>
              <a:ext uri="{FF2B5EF4-FFF2-40B4-BE49-F238E27FC236}">
                <a16:creationId xmlns:a16="http://schemas.microsoft.com/office/drawing/2014/main" id="{8CF48B7A-4227-9D55-30C2-98465377D00B}"/>
              </a:ext>
            </a:extLst>
          </p:cNvPr>
          <p:cNvGrpSpPr/>
          <p:nvPr/>
        </p:nvGrpSpPr>
        <p:grpSpPr>
          <a:xfrm>
            <a:off x="275562" y="585725"/>
            <a:ext cx="972638" cy="772920"/>
            <a:chOff x="555925" y="1579613"/>
            <a:chExt cx="258600" cy="205500"/>
          </a:xfrm>
        </p:grpSpPr>
        <p:sp>
          <p:nvSpPr>
            <p:cNvPr id="6" name="Google Shape;237;p31">
              <a:extLst>
                <a:ext uri="{FF2B5EF4-FFF2-40B4-BE49-F238E27FC236}">
                  <a16:creationId xmlns:a16="http://schemas.microsoft.com/office/drawing/2014/main" id="{7D3ABD3A-E555-5A45-D6AF-C998AFBB6CE5}"/>
                </a:ext>
              </a:extLst>
            </p:cNvPr>
            <p:cNvSpPr/>
            <p:nvPr/>
          </p:nvSpPr>
          <p:spPr>
            <a:xfrm>
              <a:off x="582475" y="1579613"/>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400">
                <a:latin typeface="Calibri"/>
                <a:ea typeface="Calibri"/>
                <a:cs typeface="Calibri"/>
                <a:sym typeface="Calibri"/>
              </a:endParaRPr>
            </a:p>
          </p:txBody>
        </p:sp>
        <p:sp>
          <p:nvSpPr>
            <p:cNvPr id="7" name="Google Shape;238;p31">
              <a:extLst>
                <a:ext uri="{FF2B5EF4-FFF2-40B4-BE49-F238E27FC236}">
                  <a16:creationId xmlns:a16="http://schemas.microsoft.com/office/drawing/2014/main" id="{ECCE2D04-3D42-1F9C-C7DF-EFF3ECA3DE47}"/>
                </a:ext>
              </a:extLst>
            </p:cNvPr>
            <p:cNvSpPr txBox="1"/>
            <p:nvPr/>
          </p:nvSpPr>
          <p:spPr>
            <a:xfrm>
              <a:off x="555925" y="1579613"/>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lt1"/>
                  </a:solidFill>
                  <a:latin typeface="Calibri"/>
                  <a:ea typeface="Calibri"/>
                  <a:cs typeface="Calibri"/>
                  <a:sym typeface="Calibri"/>
                </a:rPr>
                <a:t>3</a:t>
              </a:r>
              <a:endParaRPr sz="3600" dirty="0">
                <a:solidFill>
                  <a:schemeClr val="lt1"/>
                </a:solidFill>
                <a:latin typeface="Calibri"/>
                <a:ea typeface="Calibri"/>
                <a:cs typeface="Calibri"/>
                <a:sym typeface="Calibri"/>
              </a:endParaRPr>
            </a:p>
          </p:txBody>
        </p:sp>
      </p:grpSp>
      <p:sp>
        <p:nvSpPr>
          <p:cNvPr id="8" name="Google Shape;370;p36">
            <a:extLst>
              <a:ext uri="{FF2B5EF4-FFF2-40B4-BE49-F238E27FC236}">
                <a16:creationId xmlns:a16="http://schemas.microsoft.com/office/drawing/2014/main" id="{2AFD8390-7593-2626-BC31-F96E02304B20}"/>
              </a:ext>
            </a:extLst>
          </p:cNvPr>
          <p:cNvSpPr txBox="1"/>
          <p:nvPr/>
        </p:nvSpPr>
        <p:spPr>
          <a:xfrm>
            <a:off x="1248200" y="1435874"/>
            <a:ext cx="10613600" cy="1034129"/>
          </a:xfrm>
          <a:prstGeom prst="rect">
            <a:avLst/>
          </a:prstGeom>
          <a:noFill/>
          <a:ln>
            <a:noFill/>
          </a:ln>
        </p:spPr>
        <p:txBody>
          <a:bodyPr spcFirstLastPara="1" wrap="square" lIns="0" tIns="0" rIns="0" bIns="0" anchor="t" anchorCtr="0">
            <a:spAutoFit/>
          </a:bodyPr>
          <a:lstStyle/>
          <a:p>
            <a:pPr marL="0" lvl="0" indent="0" rtl="0">
              <a:lnSpc>
                <a:spcPct val="120000"/>
              </a:lnSpc>
              <a:spcBef>
                <a:spcPts val="0"/>
              </a:spcBef>
              <a:spcAft>
                <a:spcPts val="0"/>
              </a:spcAft>
              <a:buNone/>
            </a:pPr>
            <a:r>
              <a:rPr lang="en-US" sz="2000" b="1" dirty="0">
                <a:solidFill>
                  <a:srgbClr val="171D4B"/>
                </a:solidFill>
              </a:rPr>
              <a:t>If you’re eligible and competitive, make sure you have sufficient time to complete the requirements of the grant</a:t>
            </a:r>
          </a:p>
          <a:p>
            <a:pPr marL="0" lvl="0" indent="0" rtl="0">
              <a:lnSpc>
                <a:spcPct val="120000"/>
              </a:lnSpc>
              <a:spcBef>
                <a:spcPts val="0"/>
              </a:spcBef>
              <a:spcAft>
                <a:spcPts val="0"/>
              </a:spcAft>
              <a:buNone/>
            </a:pPr>
            <a:endParaRPr sz="1600" dirty="0">
              <a:solidFill>
                <a:srgbClr val="171D4B"/>
              </a:solidFill>
            </a:endParaRPr>
          </a:p>
        </p:txBody>
      </p:sp>
      <p:sp>
        <p:nvSpPr>
          <p:cNvPr id="2" name="TextBox 1">
            <a:extLst>
              <a:ext uri="{FF2B5EF4-FFF2-40B4-BE49-F238E27FC236}">
                <a16:creationId xmlns:a16="http://schemas.microsoft.com/office/drawing/2014/main" id="{8ED2E8C7-F9BB-1352-AFC4-4A5B8D60DF2E}"/>
              </a:ext>
            </a:extLst>
          </p:cNvPr>
          <p:cNvSpPr txBox="1"/>
          <p:nvPr/>
        </p:nvSpPr>
        <p:spPr>
          <a:xfrm>
            <a:off x="1329860" y="2547232"/>
            <a:ext cx="4488679" cy="4031873"/>
          </a:xfrm>
          <a:prstGeom prst="rect">
            <a:avLst/>
          </a:prstGeom>
          <a:noFill/>
        </p:spPr>
        <p:txBody>
          <a:bodyPr wrap="square" rtlCol="0">
            <a:spAutoFit/>
          </a:bodyPr>
          <a:lstStyle/>
          <a:p>
            <a:pPr marL="0" marR="0" lvl="0" indent="0" rtl="0">
              <a:lnSpc>
                <a:spcPct val="120000"/>
              </a:lnSpc>
              <a:spcBef>
                <a:spcPts val="0"/>
              </a:spcBef>
              <a:spcAft>
                <a:spcPts val="0"/>
              </a:spcAft>
              <a:buNone/>
            </a:pPr>
            <a:r>
              <a:rPr lang="en-US" sz="2000" b="1" dirty="0">
                <a:solidFill>
                  <a:srgbClr val="171D4B"/>
                </a:solidFill>
              </a:rPr>
              <a:t>Will I be responsible for covering project expenses up front?</a:t>
            </a:r>
          </a:p>
          <a:p>
            <a:pPr marL="0" marR="0" lvl="0" indent="0" algn="l" rtl="0">
              <a:lnSpc>
                <a:spcPct val="120000"/>
              </a:lnSpc>
              <a:spcBef>
                <a:spcPts val="0"/>
              </a:spcBef>
              <a:spcAft>
                <a:spcPts val="0"/>
              </a:spcAft>
              <a:buNone/>
            </a:pPr>
            <a:r>
              <a:rPr lang="en-US" sz="1600" dirty="0">
                <a:solidFill>
                  <a:srgbClr val="171D4B"/>
                </a:solidFill>
              </a:rPr>
              <a:t>Many grants are </a:t>
            </a:r>
            <a:r>
              <a:rPr lang="en-US" sz="1600" b="1" u="sng" dirty="0">
                <a:solidFill>
                  <a:schemeClr val="tx2"/>
                </a:solidFill>
              </a:rPr>
              <a:t>reimbursement grants</a:t>
            </a:r>
            <a:r>
              <a:rPr lang="en-US" sz="1600" b="1" dirty="0">
                <a:solidFill>
                  <a:schemeClr val="tx2"/>
                </a:solidFill>
              </a:rPr>
              <a:t>. </a:t>
            </a:r>
            <a:r>
              <a:rPr lang="en-US" sz="1600" dirty="0">
                <a:solidFill>
                  <a:srgbClr val="171D4B"/>
                </a:solidFill>
              </a:rPr>
              <a:t>Reimbursement grants send you your award only after you spent the money (e.g., whether it’s your own or a loan) on the pre-approved expenses. You submit an invoice and only then will the grant agency will reimburse you. Therefore, you need a plan to pay for the expenses before getting reimbursed. In some cases, you can negotiate with the agency to get funding upfront, particularly if you’re historically underserved.</a:t>
            </a:r>
          </a:p>
          <a:p>
            <a:endParaRPr lang="en-US" sz="1600" dirty="0"/>
          </a:p>
        </p:txBody>
      </p:sp>
      <p:sp>
        <p:nvSpPr>
          <p:cNvPr id="3" name="Rectangle 2">
            <a:extLst>
              <a:ext uri="{FF2B5EF4-FFF2-40B4-BE49-F238E27FC236}">
                <a16:creationId xmlns:a16="http://schemas.microsoft.com/office/drawing/2014/main" id="{EB90557D-AA83-4D04-8D42-63F2BB4B0E44}"/>
              </a:ext>
            </a:extLst>
          </p:cNvPr>
          <p:cNvSpPr/>
          <p:nvPr/>
        </p:nvSpPr>
        <p:spPr>
          <a:xfrm>
            <a:off x="6304383" y="2376754"/>
            <a:ext cx="5367943" cy="40318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0584ABE-4C24-8376-6EAD-6E9F72276377}"/>
              </a:ext>
            </a:extLst>
          </p:cNvPr>
          <p:cNvSpPr txBox="1"/>
          <p:nvPr/>
        </p:nvSpPr>
        <p:spPr>
          <a:xfrm>
            <a:off x="6447644" y="2547232"/>
            <a:ext cx="5045856" cy="3958007"/>
          </a:xfrm>
          <a:prstGeom prst="rect">
            <a:avLst/>
          </a:prstGeom>
          <a:noFill/>
        </p:spPr>
        <p:txBody>
          <a:bodyPr wrap="square" rtlCol="0">
            <a:spAutoFit/>
          </a:bodyPr>
          <a:lstStyle/>
          <a:p>
            <a:pPr marL="0" marR="0" lvl="0" indent="0" rtl="0">
              <a:lnSpc>
                <a:spcPct val="120000"/>
              </a:lnSpc>
              <a:spcBef>
                <a:spcPts val="0"/>
              </a:spcBef>
              <a:spcAft>
                <a:spcPts val="0"/>
              </a:spcAft>
              <a:buNone/>
            </a:pPr>
            <a:r>
              <a:rPr lang="en-US" sz="2000" b="1" dirty="0">
                <a:solidFill>
                  <a:srgbClr val="171D4B"/>
                </a:solidFill>
              </a:rPr>
              <a:t>Do I need to provide matching funds with the grant?</a:t>
            </a:r>
          </a:p>
          <a:p>
            <a:pPr marL="0" marR="0" lvl="0" indent="0" algn="l" rtl="0">
              <a:lnSpc>
                <a:spcPct val="120000"/>
              </a:lnSpc>
              <a:spcBef>
                <a:spcPts val="0"/>
              </a:spcBef>
              <a:spcAft>
                <a:spcPts val="0"/>
              </a:spcAft>
              <a:buNone/>
            </a:pPr>
            <a:r>
              <a:rPr lang="en-US" sz="1600" dirty="0">
                <a:solidFill>
                  <a:srgbClr val="171D4B"/>
                </a:solidFill>
              </a:rPr>
              <a:t>Some grants require </a:t>
            </a:r>
            <a:r>
              <a:rPr lang="en-US" sz="1600" b="1" u="sng" dirty="0">
                <a:solidFill>
                  <a:srgbClr val="171D4B"/>
                </a:solidFill>
              </a:rPr>
              <a:t>matching funds</a:t>
            </a:r>
            <a:r>
              <a:rPr lang="en-US" sz="1600" dirty="0">
                <a:solidFill>
                  <a:srgbClr val="171D4B"/>
                </a:solidFill>
              </a:rPr>
              <a:t>—your contribution to the project through cash, credit, loans, or in-kind support. For example, a $100,000 project with a 25% grant means you’ll receive $25,000 and must show you can cover the remaining $75,000.</a:t>
            </a:r>
          </a:p>
          <a:p>
            <a:pPr marL="0" marR="0" lvl="0" indent="0" algn="l" rtl="0">
              <a:lnSpc>
                <a:spcPct val="120000"/>
              </a:lnSpc>
              <a:spcBef>
                <a:spcPts val="0"/>
              </a:spcBef>
              <a:spcAft>
                <a:spcPts val="0"/>
              </a:spcAft>
              <a:buNone/>
            </a:pPr>
            <a:endParaRPr lang="en-US" sz="1600" dirty="0">
              <a:solidFill>
                <a:srgbClr val="171D4B"/>
              </a:solidFill>
            </a:endParaRPr>
          </a:p>
          <a:p>
            <a:pPr marL="0" marR="0" lvl="0" indent="0" algn="l" rtl="0">
              <a:lnSpc>
                <a:spcPct val="120000"/>
              </a:lnSpc>
              <a:spcBef>
                <a:spcPts val="0"/>
              </a:spcBef>
              <a:spcAft>
                <a:spcPts val="0"/>
              </a:spcAft>
              <a:buNone/>
            </a:pPr>
            <a:r>
              <a:rPr lang="en-US" sz="1200" dirty="0">
                <a:solidFill>
                  <a:srgbClr val="171D4B"/>
                </a:solidFill>
              </a:rPr>
              <a:t>Note: </a:t>
            </a:r>
            <a:r>
              <a:rPr lang="en-US" sz="1200" u="sng" dirty="0">
                <a:solidFill>
                  <a:schemeClr val="accent3"/>
                </a:solidFill>
              </a:rPr>
              <a:t>In-kind contributions</a:t>
            </a:r>
            <a:r>
              <a:rPr lang="en-US" sz="1200" dirty="0">
                <a:solidFill>
                  <a:srgbClr val="171D4B"/>
                </a:solidFill>
              </a:rPr>
              <a:t> are non-monetary contributions like hours work, donated goods, space, or transportation. Your bank can fill out a </a:t>
            </a:r>
            <a:r>
              <a:rPr lang="en-US" sz="1200" u="sng" dirty="0">
                <a:solidFill>
                  <a:schemeClr val="accent3"/>
                </a:solidFill>
              </a:rPr>
              <a:t>matching funds letter</a:t>
            </a:r>
            <a:r>
              <a:rPr lang="en-US" sz="1200" dirty="0">
                <a:solidFill>
                  <a:srgbClr val="171D4B"/>
                </a:solidFill>
              </a:rPr>
              <a:t> that states you a) have cash in your accounts, b) have an approved line of credit, or c) have an approved loan for the matching funds amount.</a:t>
            </a:r>
          </a:p>
          <a:p>
            <a:endParaRPr lang="en-US" sz="1600" dirty="0"/>
          </a:p>
        </p:txBody>
      </p:sp>
    </p:spTree>
    <p:extLst>
      <p:ext uri="{BB962C8B-B14F-4D97-AF65-F5344CB8AC3E}">
        <p14:creationId xmlns:p14="http://schemas.microsoft.com/office/powerpoint/2010/main" val="2811475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1C0C4-AC25-B575-FAF1-0B0778862A46}"/>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ABD8AA6C-1ADD-DE3C-512C-40C5E4866379}"/>
              </a:ext>
            </a:extLst>
          </p:cNvPr>
          <p:cNvSpPr/>
          <p:nvPr/>
        </p:nvSpPr>
        <p:spPr>
          <a:xfrm>
            <a:off x="1186600" y="2376754"/>
            <a:ext cx="5082218" cy="40318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CA2EED7-16AD-3C5C-0B8C-4D97A38B89C1}"/>
              </a:ext>
            </a:extLst>
          </p:cNvPr>
          <p:cNvSpPr>
            <a:spLocks noGrp="1"/>
          </p:cNvSpPr>
          <p:nvPr>
            <p:ph type="title"/>
          </p:nvPr>
        </p:nvSpPr>
        <p:spPr>
          <a:xfrm>
            <a:off x="1248200" y="670878"/>
            <a:ext cx="10410400" cy="602615"/>
          </a:xfrm>
        </p:spPr>
        <p:txBody>
          <a:bodyPr>
            <a:normAutofit fontScale="90000"/>
          </a:bodyPr>
          <a:lstStyle/>
          <a:p>
            <a:pPr marL="0" marR="0" lvl="0" indent="0" rtl="0">
              <a:lnSpc>
                <a:spcPct val="140000"/>
              </a:lnSpc>
              <a:spcBef>
                <a:spcPts val="0"/>
              </a:spcBef>
              <a:spcAft>
                <a:spcPts val="0"/>
              </a:spcAft>
              <a:buNone/>
            </a:pPr>
            <a:r>
              <a:rPr lang="en-US" sz="3600" b="1" dirty="0">
                <a:solidFill>
                  <a:srgbClr val="171D4B"/>
                </a:solidFill>
              </a:rPr>
              <a:t>Determine grant fit: </a:t>
            </a:r>
            <a:r>
              <a:rPr lang="en" sz="3600" b="1" dirty="0">
                <a:solidFill>
                  <a:schemeClr val="accent6"/>
                </a:solidFill>
              </a:rPr>
              <a:t>Readiness (II/III)</a:t>
            </a:r>
            <a:endParaRPr lang="en-US" sz="800" dirty="0">
              <a:solidFill>
                <a:schemeClr val="accent6"/>
              </a:solidFill>
            </a:endParaRPr>
          </a:p>
        </p:txBody>
      </p:sp>
      <p:grpSp>
        <p:nvGrpSpPr>
          <p:cNvPr id="5" name="Google Shape;236;p31">
            <a:extLst>
              <a:ext uri="{FF2B5EF4-FFF2-40B4-BE49-F238E27FC236}">
                <a16:creationId xmlns:a16="http://schemas.microsoft.com/office/drawing/2014/main" id="{9C5060F8-3D57-D3E3-38BC-7B5C365B9593}"/>
              </a:ext>
            </a:extLst>
          </p:cNvPr>
          <p:cNvGrpSpPr/>
          <p:nvPr/>
        </p:nvGrpSpPr>
        <p:grpSpPr>
          <a:xfrm>
            <a:off x="275562" y="585725"/>
            <a:ext cx="972638" cy="772920"/>
            <a:chOff x="555925" y="1579613"/>
            <a:chExt cx="258600" cy="205500"/>
          </a:xfrm>
        </p:grpSpPr>
        <p:sp>
          <p:nvSpPr>
            <p:cNvPr id="6" name="Google Shape;237;p31">
              <a:extLst>
                <a:ext uri="{FF2B5EF4-FFF2-40B4-BE49-F238E27FC236}">
                  <a16:creationId xmlns:a16="http://schemas.microsoft.com/office/drawing/2014/main" id="{F6B29C6F-8266-6CC9-13F7-7E4CDEA57722}"/>
                </a:ext>
              </a:extLst>
            </p:cNvPr>
            <p:cNvSpPr/>
            <p:nvPr/>
          </p:nvSpPr>
          <p:spPr>
            <a:xfrm>
              <a:off x="582475" y="1579613"/>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400">
                <a:latin typeface="Calibri"/>
                <a:ea typeface="Calibri"/>
                <a:cs typeface="Calibri"/>
                <a:sym typeface="Calibri"/>
              </a:endParaRPr>
            </a:p>
          </p:txBody>
        </p:sp>
        <p:sp>
          <p:nvSpPr>
            <p:cNvPr id="7" name="Google Shape;238;p31">
              <a:extLst>
                <a:ext uri="{FF2B5EF4-FFF2-40B4-BE49-F238E27FC236}">
                  <a16:creationId xmlns:a16="http://schemas.microsoft.com/office/drawing/2014/main" id="{5A32EAEB-4DD5-12B3-9431-00B4189BE8FE}"/>
                </a:ext>
              </a:extLst>
            </p:cNvPr>
            <p:cNvSpPr txBox="1"/>
            <p:nvPr/>
          </p:nvSpPr>
          <p:spPr>
            <a:xfrm>
              <a:off x="555925" y="1579613"/>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lt1"/>
                  </a:solidFill>
                  <a:latin typeface="Calibri"/>
                  <a:ea typeface="Calibri"/>
                  <a:cs typeface="Calibri"/>
                  <a:sym typeface="Calibri"/>
                </a:rPr>
                <a:t>3</a:t>
              </a:r>
              <a:endParaRPr sz="3600" dirty="0">
                <a:solidFill>
                  <a:schemeClr val="lt1"/>
                </a:solidFill>
                <a:latin typeface="Calibri"/>
                <a:ea typeface="Calibri"/>
                <a:cs typeface="Calibri"/>
                <a:sym typeface="Calibri"/>
              </a:endParaRPr>
            </a:p>
          </p:txBody>
        </p:sp>
      </p:grpSp>
      <p:sp>
        <p:nvSpPr>
          <p:cNvPr id="8" name="Google Shape;370;p36">
            <a:extLst>
              <a:ext uri="{FF2B5EF4-FFF2-40B4-BE49-F238E27FC236}">
                <a16:creationId xmlns:a16="http://schemas.microsoft.com/office/drawing/2014/main" id="{88D47ECB-2F76-E9C0-7A18-36988BE114D9}"/>
              </a:ext>
            </a:extLst>
          </p:cNvPr>
          <p:cNvSpPr txBox="1"/>
          <p:nvPr/>
        </p:nvSpPr>
        <p:spPr>
          <a:xfrm>
            <a:off x="1248200" y="1435874"/>
            <a:ext cx="10613600" cy="1034129"/>
          </a:xfrm>
          <a:prstGeom prst="rect">
            <a:avLst/>
          </a:prstGeom>
          <a:noFill/>
          <a:ln>
            <a:noFill/>
          </a:ln>
        </p:spPr>
        <p:txBody>
          <a:bodyPr spcFirstLastPara="1" wrap="square" lIns="0" tIns="0" rIns="0" bIns="0" anchor="t" anchorCtr="0">
            <a:spAutoFit/>
          </a:bodyPr>
          <a:lstStyle/>
          <a:p>
            <a:pPr marL="0" lvl="0" indent="0" rtl="0">
              <a:lnSpc>
                <a:spcPct val="120000"/>
              </a:lnSpc>
              <a:spcBef>
                <a:spcPts val="0"/>
              </a:spcBef>
              <a:spcAft>
                <a:spcPts val="0"/>
              </a:spcAft>
              <a:buNone/>
            </a:pPr>
            <a:r>
              <a:rPr lang="en-US" sz="2000" b="1" dirty="0">
                <a:solidFill>
                  <a:srgbClr val="171D4B"/>
                </a:solidFill>
              </a:rPr>
              <a:t>If you’re eligible and competitive, make sure you have sufficient time to complete the requirements of the grant</a:t>
            </a:r>
          </a:p>
          <a:p>
            <a:pPr marL="0" lvl="0" indent="0" rtl="0">
              <a:lnSpc>
                <a:spcPct val="120000"/>
              </a:lnSpc>
              <a:spcBef>
                <a:spcPts val="0"/>
              </a:spcBef>
              <a:spcAft>
                <a:spcPts val="0"/>
              </a:spcAft>
              <a:buNone/>
            </a:pPr>
            <a:endParaRPr sz="1600" dirty="0">
              <a:solidFill>
                <a:srgbClr val="171D4B"/>
              </a:solidFill>
            </a:endParaRPr>
          </a:p>
        </p:txBody>
      </p:sp>
      <p:sp>
        <p:nvSpPr>
          <p:cNvPr id="2" name="TextBox 1">
            <a:extLst>
              <a:ext uri="{FF2B5EF4-FFF2-40B4-BE49-F238E27FC236}">
                <a16:creationId xmlns:a16="http://schemas.microsoft.com/office/drawing/2014/main" id="{9488C516-D128-91AD-2E62-3E007E60B811}"/>
              </a:ext>
            </a:extLst>
          </p:cNvPr>
          <p:cNvSpPr txBox="1"/>
          <p:nvPr/>
        </p:nvSpPr>
        <p:spPr>
          <a:xfrm>
            <a:off x="1329860" y="2547232"/>
            <a:ext cx="4938958" cy="4031873"/>
          </a:xfrm>
          <a:prstGeom prst="rect">
            <a:avLst/>
          </a:prstGeom>
          <a:noFill/>
        </p:spPr>
        <p:txBody>
          <a:bodyPr wrap="square" rtlCol="0">
            <a:spAutoFit/>
          </a:bodyPr>
          <a:lstStyle/>
          <a:p>
            <a:pPr marL="0" marR="0" lvl="0" indent="0" rtl="0">
              <a:lnSpc>
                <a:spcPct val="120000"/>
              </a:lnSpc>
              <a:spcBef>
                <a:spcPts val="0"/>
              </a:spcBef>
              <a:spcAft>
                <a:spcPts val="0"/>
              </a:spcAft>
              <a:buNone/>
            </a:pPr>
            <a:r>
              <a:rPr lang="en-US" sz="2000" b="1" dirty="0">
                <a:solidFill>
                  <a:srgbClr val="171D4B"/>
                </a:solidFill>
              </a:rPr>
              <a:t>Do I need to apply with a partner or provide letters of support?</a:t>
            </a:r>
          </a:p>
          <a:p>
            <a:pPr marL="0" marR="0" lvl="0" indent="0" algn="l" rtl="0">
              <a:lnSpc>
                <a:spcPct val="120000"/>
              </a:lnSpc>
              <a:spcBef>
                <a:spcPts val="0"/>
              </a:spcBef>
              <a:spcAft>
                <a:spcPts val="0"/>
              </a:spcAft>
              <a:buNone/>
            </a:pPr>
            <a:r>
              <a:rPr lang="en-US" sz="1600" dirty="0"/>
              <a:t>Most grants require or recommend you provide letters of support. A letter of support is a document from an external individual or organization endorsing a project, program, or organization. It strengthens a grant proposal by highlighting the project’s significance, potential impact, and the writer’s connection to it. A strong letter is persuasive, well-written, and includes examples of how the project benefits others. Make sure to give these stakeholders advance notice to write you a quality letter of support.</a:t>
            </a:r>
          </a:p>
          <a:p>
            <a:endParaRPr lang="en-US" sz="1600" dirty="0"/>
          </a:p>
        </p:txBody>
      </p:sp>
      <p:sp>
        <p:nvSpPr>
          <p:cNvPr id="3" name="Rectangle 2">
            <a:extLst>
              <a:ext uri="{FF2B5EF4-FFF2-40B4-BE49-F238E27FC236}">
                <a16:creationId xmlns:a16="http://schemas.microsoft.com/office/drawing/2014/main" id="{7BE06346-39C6-DF10-2C11-EF0313E78F0B}"/>
              </a:ext>
            </a:extLst>
          </p:cNvPr>
          <p:cNvSpPr/>
          <p:nvPr/>
        </p:nvSpPr>
        <p:spPr>
          <a:xfrm>
            <a:off x="6626470" y="2376754"/>
            <a:ext cx="5045856" cy="40318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55DDF7B-E26A-31A3-B3A8-6B2A82442706}"/>
              </a:ext>
            </a:extLst>
          </p:cNvPr>
          <p:cNvSpPr txBox="1"/>
          <p:nvPr/>
        </p:nvSpPr>
        <p:spPr>
          <a:xfrm>
            <a:off x="6934200" y="2547232"/>
            <a:ext cx="4559300" cy="3662541"/>
          </a:xfrm>
          <a:prstGeom prst="rect">
            <a:avLst/>
          </a:prstGeom>
          <a:noFill/>
        </p:spPr>
        <p:txBody>
          <a:bodyPr wrap="square" rtlCol="0">
            <a:spAutoFit/>
          </a:bodyPr>
          <a:lstStyle/>
          <a:p>
            <a:pPr marL="0" marR="0" lvl="0" indent="0" rtl="0">
              <a:lnSpc>
                <a:spcPct val="120000"/>
              </a:lnSpc>
              <a:spcBef>
                <a:spcPts val="0"/>
              </a:spcBef>
              <a:spcAft>
                <a:spcPts val="0"/>
              </a:spcAft>
              <a:buNone/>
            </a:pPr>
            <a:r>
              <a:rPr lang="en-US" sz="2000" b="1" dirty="0">
                <a:solidFill>
                  <a:srgbClr val="171D4B"/>
                </a:solidFill>
              </a:rPr>
              <a:t>Do I need a business plan?</a:t>
            </a:r>
          </a:p>
          <a:p>
            <a:pPr marL="0" marR="0" lvl="0" indent="0" algn="l" rtl="0">
              <a:lnSpc>
                <a:spcPct val="120000"/>
              </a:lnSpc>
              <a:spcBef>
                <a:spcPts val="0"/>
              </a:spcBef>
              <a:spcAft>
                <a:spcPts val="0"/>
              </a:spcAft>
              <a:buNone/>
            </a:pPr>
            <a:r>
              <a:rPr lang="en-US" sz="1600" dirty="0">
                <a:solidFill>
                  <a:srgbClr val="171D4B"/>
                </a:solidFill>
              </a:rPr>
              <a:t>Some grants require or recommend you supplement your application with a business plan. A business plan can take significant time to put together, so take at least 2 months ahead of grant deadlines to find any support to create the business plan if needed, gather data needed for the business plan, and organize financials with your accountant. If you’re not getting support, use software tools like </a:t>
            </a:r>
            <a:r>
              <a:rPr lang="en-US" sz="1600" dirty="0" err="1">
                <a:solidFill>
                  <a:srgbClr val="171D4B"/>
                </a:solidFill>
              </a:rPr>
              <a:t>Liveplan</a:t>
            </a:r>
            <a:r>
              <a:rPr lang="en-US" sz="1600" dirty="0">
                <a:solidFill>
                  <a:srgbClr val="171D4B"/>
                </a:solidFill>
              </a:rPr>
              <a:t> to aid you in putting it together.</a:t>
            </a:r>
          </a:p>
          <a:p>
            <a:endParaRPr lang="en-US" sz="1600" dirty="0"/>
          </a:p>
        </p:txBody>
      </p:sp>
    </p:spTree>
    <p:extLst>
      <p:ext uri="{BB962C8B-B14F-4D97-AF65-F5344CB8AC3E}">
        <p14:creationId xmlns:p14="http://schemas.microsoft.com/office/powerpoint/2010/main" val="1623069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CF440-853B-17E9-4719-4D24C44BC217}"/>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D162730F-B6E7-6D3A-B846-3E1748758EA7}"/>
              </a:ext>
            </a:extLst>
          </p:cNvPr>
          <p:cNvSpPr/>
          <p:nvPr/>
        </p:nvSpPr>
        <p:spPr>
          <a:xfrm>
            <a:off x="1186600" y="2376754"/>
            <a:ext cx="2382100" cy="40318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5B32D60-8314-A1AD-E179-44BC0076D7A4}"/>
              </a:ext>
            </a:extLst>
          </p:cNvPr>
          <p:cNvSpPr>
            <a:spLocks noGrp="1"/>
          </p:cNvSpPr>
          <p:nvPr>
            <p:ph type="title"/>
          </p:nvPr>
        </p:nvSpPr>
        <p:spPr>
          <a:xfrm>
            <a:off x="1248200" y="670878"/>
            <a:ext cx="10410400" cy="602615"/>
          </a:xfrm>
        </p:spPr>
        <p:txBody>
          <a:bodyPr>
            <a:normAutofit fontScale="90000"/>
          </a:bodyPr>
          <a:lstStyle/>
          <a:p>
            <a:pPr marL="0" marR="0" lvl="0" indent="0" rtl="0">
              <a:lnSpc>
                <a:spcPct val="140000"/>
              </a:lnSpc>
              <a:spcBef>
                <a:spcPts val="0"/>
              </a:spcBef>
              <a:spcAft>
                <a:spcPts val="0"/>
              </a:spcAft>
              <a:buNone/>
            </a:pPr>
            <a:r>
              <a:rPr lang="en-US" sz="3600" b="1" dirty="0">
                <a:solidFill>
                  <a:srgbClr val="171D4B"/>
                </a:solidFill>
              </a:rPr>
              <a:t>Determine grant fit: </a:t>
            </a:r>
            <a:r>
              <a:rPr lang="en" sz="3600" b="1" dirty="0">
                <a:solidFill>
                  <a:schemeClr val="accent6"/>
                </a:solidFill>
              </a:rPr>
              <a:t>Readiness (II/III)</a:t>
            </a:r>
            <a:endParaRPr lang="en-US" sz="800" dirty="0">
              <a:solidFill>
                <a:schemeClr val="accent6"/>
              </a:solidFill>
            </a:endParaRPr>
          </a:p>
        </p:txBody>
      </p:sp>
      <p:grpSp>
        <p:nvGrpSpPr>
          <p:cNvPr id="5" name="Google Shape;236;p31">
            <a:extLst>
              <a:ext uri="{FF2B5EF4-FFF2-40B4-BE49-F238E27FC236}">
                <a16:creationId xmlns:a16="http://schemas.microsoft.com/office/drawing/2014/main" id="{B983F444-5593-E8A2-C54C-E563FCC62372}"/>
              </a:ext>
            </a:extLst>
          </p:cNvPr>
          <p:cNvGrpSpPr/>
          <p:nvPr/>
        </p:nvGrpSpPr>
        <p:grpSpPr>
          <a:xfrm>
            <a:off x="275562" y="585725"/>
            <a:ext cx="972638" cy="772920"/>
            <a:chOff x="555925" y="1579613"/>
            <a:chExt cx="258600" cy="205500"/>
          </a:xfrm>
        </p:grpSpPr>
        <p:sp>
          <p:nvSpPr>
            <p:cNvPr id="6" name="Google Shape;237;p31">
              <a:extLst>
                <a:ext uri="{FF2B5EF4-FFF2-40B4-BE49-F238E27FC236}">
                  <a16:creationId xmlns:a16="http://schemas.microsoft.com/office/drawing/2014/main" id="{CA6FB360-DC60-2312-CAD9-A83C5A31BDFA}"/>
                </a:ext>
              </a:extLst>
            </p:cNvPr>
            <p:cNvSpPr/>
            <p:nvPr/>
          </p:nvSpPr>
          <p:spPr>
            <a:xfrm>
              <a:off x="582475" y="1579613"/>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400">
                <a:latin typeface="Calibri"/>
                <a:ea typeface="Calibri"/>
                <a:cs typeface="Calibri"/>
                <a:sym typeface="Calibri"/>
              </a:endParaRPr>
            </a:p>
          </p:txBody>
        </p:sp>
        <p:sp>
          <p:nvSpPr>
            <p:cNvPr id="7" name="Google Shape;238;p31">
              <a:extLst>
                <a:ext uri="{FF2B5EF4-FFF2-40B4-BE49-F238E27FC236}">
                  <a16:creationId xmlns:a16="http://schemas.microsoft.com/office/drawing/2014/main" id="{538AC4D2-AFA5-8062-5414-0211FE97DAE8}"/>
                </a:ext>
              </a:extLst>
            </p:cNvPr>
            <p:cNvSpPr txBox="1"/>
            <p:nvPr/>
          </p:nvSpPr>
          <p:spPr>
            <a:xfrm>
              <a:off x="555925" y="1579613"/>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lt1"/>
                  </a:solidFill>
                  <a:latin typeface="Calibri"/>
                  <a:ea typeface="Calibri"/>
                  <a:cs typeface="Calibri"/>
                  <a:sym typeface="Calibri"/>
                </a:rPr>
                <a:t>3</a:t>
              </a:r>
              <a:endParaRPr sz="3600" dirty="0">
                <a:solidFill>
                  <a:schemeClr val="lt1"/>
                </a:solidFill>
                <a:latin typeface="Calibri"/>
                <a:ea typeface="Calibri"/>
                <a:cs typeface="Calibri"/>
                <a:sym typeface="Calibri"/>
              </a:endParaRPr>
            </a:p>
          </p:txBody>
        </p:sp>
      </p:grpSp>
      <p:sp>
        <p:nvSpPr>
          <p:cNvPr id="8" name="Google Shape;370;p36">
            <a:extLst>
              <a:ext uri="{FF2B5EF4-FFF2-40B4-BE49-F238E27FC236}">
                <a16:creationId xmlns:a16="http://schemas.microsoft.com/office/drawing/2014/main" id="{418F5852-664F-6433-101E-38142BC10D32}"/>
              </a:ext>
            </a:extLst>
          </p:cNvPr>
          <p:cNvSpPr txBox="1"/>
          <p:nvPr/>
        </p:nvSpPr>
        <p:spPr>
          <a:xfrm>
            <a:off x="1248200" y="1435874"/>
            <a:ext cx="10613600" cy="1034129"/>
          </a:xfrm>
          <a:prstGeom prst="rect">
            <a:avLst/>
          </a:prstGeom>
          <a:noFill/>
          <a:ln>
            <a:noFill/>
          </a:ln>
        </p:spPr>
        <p:txBody>
          <a:bodyPr spcFirstLastPara="1" wrap="square" lIns="0" tIns="0" rIns="0" bIns="0" anchor="t" anchorCtr="0">
            <a:spAutoFit/>
          </a:bodyPr>
          <a:lstStyle/>
          <a:p>
            <a:pPr marL="0" lvl="0" indent="0" rtl="0">
              <a:lnSpc>
                <a:spcPct val="120000"/>
              </a:lnSpc>
              <a:spcBef>
                <a:spcPts val="0"/>
              </a:spcBef>
              <a:spcAft>
                <a:spcPts val="0"/>
              </a:spcAft>
              <a:buNone/>
            </a:pPr>
            <a:r>
              <a:rPr lang="en-US" sz="2000" b="1" dirty="0">
                <a:solidFill>
                  <a:srgbClr val="171D4B"/>
                </a:solidFill>
              </a:rPr>
              <a:t>If you’re eligible and competitive, make sure you have sufficient time to complete the requirements of the grant</a:t>
            </a:r>
          </a:p>
          <a:p>
            <a:pPr marL="0" lvl="0" indent="0" rtl="0">
              <a:lnSpc>
                <a:spcPct val="120000"/>
              </a:lnSpc>
              <a:spcBef>
                <a:spcPts val="0"/>
              </a:spcBef>
              <a:spcAft>
                <a:spcPts val="0"/>
              </a:spcAft>
              <a:buNone/>
            </a:pPr>
            <a:endParaRPr sz="1600" dirty="0">
              <a:solidFill>
                <a:srgbClr val="171D4B"/>
              </a:solidFill>
            </a:endParaRPr>
          </a:p>
        </p:txBody>
      </p:sp>
      <p:sp>
        <p:nvSpPr>
          <p:cNvPr id="2" name="TextBox 1">
            <a:extLst>
              <a:ext uri="{FF2B5EF4-FFF2-40B4-BE49-F238E27FC236}">
                <a16:creationId xmlns:a16="http://schemas.microsoft.com/office/drawing/2014/main" id="{EF51DB72-032E-40F7-801F-4FAD9B758C05}"/>
              </a:ext>
            </a:extLst>
          </p:cNvPr>
          <p:cNvSpPr txBox="1"/>
          <p:nvPr/>
        </p:nvSpPr>
        <p:spPr>
          <a:xfrm>
            <a:off x="1224700" y="2464535"/>
            <a:ext cx="2238839" cy="3736407"/>
          </a:xfrm>
          <a:prstGeom prst="rect">
            <a:avLst/>
          </a:prstGeom>
          <a:noFill/>
        </p:spPr>
        <p:txBody>
          <a:bodyPr wrap="square" rtlCol="0">
            <a:spAutoFit/>
          </a:bodyPr>
          <a:lstStyle/>
          <a:p>
            <a:pPr marL="0" marR="0" lvl="0" indent="0" rtl="0">
              <a:lnSpc>
                <a:spcPct val="120000"/>
              </a:lnSpc>
              <a:spcBef>
                <a:spcPts val="0"/>
              </a:spcBef>
              <a:spcAft>
                <a:spcPts val="0"/>
              </a:spcAft>
              <a:buNone/>
            </a:pPr>
            <a:r>
              <a:rPr lang="en-US" sz="2000" b="1" dirty="0">
                <a:solidFill>
                  <a:srgbClr val="171D4B"/>
                </a:solidFill>
              </a:rPr>
              <a:t>Do I need quotes with my budget?</a:t>
            </a:r>
          </a:p>
          <a:p>
            <a:pPr marL="0" marR="0" lvl="0" indent="0" algn="l" rtl="0">
              <a:lnSpc>
                <a:spcPct val="120000"/>
              </a:lnSpc>
              <a:spcBef>
                <a:spcPts val="0"/>
              </a:spcBef>
              <a:spcAft>
                <a:spcPts val="0"/>
              </a:spcAft>
              <a:buNone/>
            </a:pPr>
            <a:r>
              <a:rPr lang="en-US" sz="1600" dirty="0">
                <a:solidFill>
                  <a:srgbClr val="171D4B"/>
                </a:solidFill>
              </a:rPr>
              <a:t>Some grants require vendor quotes for budget justification, typically for equipment and installation expenses. Work with vendors at least 1 month in advance to receive quotes.</a:t>
            </a:r>
          </a:p>
          <a:p>
            <a:endParaRPr lang="en-US" sz="1600" dirty="0"/>
          </a:p>
        </p:txBody>
      </p:sp>
      <p:sp>
        <p:nvSpPr>
          <p:cNvPr id="3" name="Rectangle 2">
            <a:extLst>
              <a:ext uri="{FF2B5EF4-FFF2-40B4-BE49-F238E27FC236}">
                <a16:creationId xmlns:a16="http://schemas.microsoft.com/office/drawing/2014/main" id="{E12F5324-61A0-81D0-0C0A-600A62E25E67}"/>
              </a:ext>
            </a:extLst>
          </p:cNvPr>
          <p:cNvSpPr/>
          <p:nvPr/>
        </p:nvSpPr>
        <p:spPr>
          <a:xfrm>
            <a:off x="7748660" y="2376754"/>
            <a:ext cx="3923666" cy="40318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C141F4-0BD0-7B9B-5F2B-7A574A6C06C7}"/>
              </a:ext>
            </a:extLst>
          </p:cNvPr>
          <p:cNvSpPr txBox="1"/>
          <p:nvPr/>
        </p:nvSpPr>
        <p:spPr>
          <a:xfrm>
            <a:off x="7921200" y="2414470"/>
            <a:ext cx="3635800" cy="3145476"/>
          </a:xfrm>
          <a:prstGeom prst="rect">
            <a:avLst/>
          </a:prstGeom>
          <a:noFill/>
        </p:spPr>
        <p:txBody>
          <a:bodyPr wrap="square" rtlCol="0">
            <a:spAutoFit/>
          </a:bodyPr>
          <a:lstStyle/>
          <a:p>
            <a:pPr marL="0" marR="0" lvl="0" indent="0" rtl="0">
              <a:lnSpc>
                <a:spcPct val="120000"/>
              </a:lnSpc>
              <a:spcBef>
                <a:spcPts val="0"/>
              </a:spcBef>
              <a:spcAft>
                <a:spcPts val="0"/>
              </a:spcAft>
              <a:buNone/>
            </a:pPr>
            <a:r>
              <a:rPr lang="en-US" sz="2000" b="1" dirty="0">
                <a:solidFill>
                  <a:srgbClr val="171D4B"/>
                </a:solidFill>
              </a:rPr>
              <a:t>Do I need to apply with a partner?</a:t>
            </a:r>
          </a:p>
          <a:p>
            <a:pPr marL="0" lvl="0" indent="0" algn="l" rtl="0">
              <a:lnSpc>
                <a:spcPct val="120000"/>
              </a:lnSpc>
              <a:spcBef>
                <a:spcPts val="0"/>
              </a:spcBef>
              <a:spcAft>
                <a:spcPts val="0"/>
              </a:spcAft>
              <a:buClr>
                <a:schemeClr val="dk1"/>
              </a:buClr>
              <a:buFont typeface="Arial"/>
              <a:buNone/>
            </a:pPr>
            <a:r>
              <a:rPr lang="en-US" sz="1600" dirty="0">
                <a:solidFill>
                  <a:srgbClr val="171D4B"/>
                </a:solidFill>
              </a:rPr>
              <a:t>Some grants require or recommend you apply with partners (e.g., vendor, community organization). Make sure to give these stakeholders advance notice to participate in the grant and clarify their required inputs for the application.</a:t>
            </a:r>
          </a:p>
          <a:p>
            <a:endParaRPr lang="en-US" sz="1600" dirty="0"/>
          </a:p>
        </p:txBody>
      </p:sp>
      <p:sp>
        <p:nvSpPr>
          <p:cNvPr id="10" name="Rectangle 9">
            <a:extLst>
              <a:ext uri="{FF2B5EF4-FFF2-40B4-BE49-F238E27FC236}">
                <a16:creationId xmlns:a16="http://schemas.microsoft.com/office/drawing/2014/main" id="{801A1C3F-BD1F-E0D1-D67E-66156D16471D}"/>
              </a:ext>
            </a:extLst>
          </p:cNvPr>
          <p:cNvSpPr/>
          <p:nvPr/>
        </p:nvSpPr>
        <p:spPr>
          <a:xfrm>
            <a:off x="3711961" y="2378608"/>
            <a:ext cx="3893438" cy="40318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B4ABEEB-B2EC-2126-E578-19001DB6CE3C}"/>
              </a:ext>
            </a:extLst>
          </p:cNvPr>
          <p:cNvSpPr txBox="1"/>
          <p:nvPr/>
        </p:nvSpPr>
        <p:spPr>
          <a:xfrm>
            <a:off x="3711960" y="2477235"/>
            <a:ext cx="3831839" cy="4031873"/>
          </a:xfrm>
          <a:prstGeom prst="rect">
            <a:avLst/>
          </a:prstGeom>
          <a:noFill/>
        </p:spPr>
        <p:txBody>
          <a:bodyPr wrap="square" rtlCol="0">
            <a:spAutoFit/>
          </a:bodyPr>
          <a:lstStyle/>
          <a:p>
            <a:pPr marL="0" marR="0" lvl="0" indent="0" rtl="0">
              <a:lnSpc>
                <a:spcPct val="120000"/>
              </a:lnSpc>
              <a:spcBef>
                <a:spcPts val="0"/>
              </a:spcBef>
              <a:spcAft>
                <a:spcPts val="0"/>
              </a:spcAft>
              <a:buNone/>
            </a:pPr>
            <a:r>
              <a:rPr lang="en-US" sz="2000" b="1" dirty="0">
                <a:solidFill>
                  <a:srgbClr val="171D4B"/>
                </a:solidFill>
              </a:rPr>
              <a:t>Do I need to register in SAM.gov?</a:t>
            </a:r>
          </a:p>
          <a:p>
            <a:pPr marL="0" marR="0" lvl="0" indent="0" algn="l" rtl="0">
              <a:lnSpc>
                <a:spcPct val="120000"/>
              </a:lnSpc>
              <a:spcBef>
                <a:spcPts val="0"/>
              </a:spcBef>
              <a:spcAft>
                <a:spcPts val="0"/>
              </a:spcAft>
              <a:buNone/>
            </a:pPr>
            <a:r>
              <a:rPr lang="en-US" sz="1600" u="sng" dirty="0">
                <a:solidFill>
                  <a:schemeClr val="accent3"/>
                </a:solidFill>
              </a:rPr>
              <a:t>SAM.gov</a:t>
            </a:r>
            <a:r>
              <a:rPr lang="en-US" sz="1600" dirty="0">
                <a:solidFill>
                  <a:srgbClr val="171D4B"/>
                </a:solidFill>
              </a:rPr>
              <a:t> is the System for Award Management. Many federal grants require you to register your business entity to receive a </a:t>
            </a:r>
            <a:r>
              <a:rPr lang="en-US" sz="1600" u="sng" dirty="0">
                <a:solidFill>
                  <a:schemeClr val="accent3"/>
                </a:solidFill>
              </a:rPr>
              <a:t>Unique Entity Identifier (UEI)</a:t>
            </a:r>
            <a:r>
              <a:rPr lang="en-US" sz="1600" dirty="0">
                <a:solidFill>
                  <a:srgbClr val="171D4B"/>
                </a:solidFill>
              </a:rPr>
              <a:t> number. This allows you to receive the grant funding should you be awarded. </a:t>
            </a:r>
          </a:p>
          <a:p>
            <a:pPr marL="0" marR="0" lvl="0" indent="0" algn="l" rtl="0">
              <a:lnSpc>
                <a:spcPct val="120000"/>
              </a:lnSpc>
              <a:spcBef>
                <a:spcPts val="0"/>
              </a:spcBef>
              <a:spcAft>
                <a:spcPts val="0"/>
              </a:spcAft>
              <a:buNone/>
            </a:pPr>
            <a:r>
              <a:rPr lang="en-US" sz="1600" dirty="0">
                <a:solidFill>
                  <a:srgbClr val="171D4B"/>
                </a:solidFill>
              </a:rPr>
              <a:t>Receiving and activating your UEI in the system can take 10 days business days, so make sure to complete this process in advance of the grant application.</a:t>
            </a:r>
          </a:p>
          <a:p>
            <a:endParaRPr lang="en-US" sz="1600" dirty="0"/>
          </a:p>
        </p:txBody>
      </p:sp>
    </p:spTree>
    <p:extLst>
      <p:ext uri="{BB962C8B-B14F-4D97-AF65-F5344CB8AC3E}">
        <p14:creationId xmlns:p14="http://schemas.microsoft.com/office/powerpoint/2010/main" val="181144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36C9-88DB-9C24-826C-891CE3AE837C}"/>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2D808636-7373-5D01-85AD-7D8BDF95AEA0}"/>
              </a:ext>
            </a:extLst>
          </p:cNvPr>
          <p:cNvSpPr/>
          <p:nvPr/>
        </p:nvSpPr>
        <p:spPr>
          <a:xfrm>
            <a:off x="375421" y="1979059"/>
            <a:ext cx="5287740" cy="40318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94C45C7-CA30-B72E-ED89-AFA02DBF7FA5}"/>
              </a:ext>
            </a:extLst>
          </p:cNvPr>
          <p:cNvSpPr>
            <a:spLocks noGrp="1"/>
          </p:cNvSpPr>
          <p:nvPr>
            <p:ph type="title"/>
          </p:nvPr>
        </p:nvSpPr>
        <p:spPr>
          <a:xfrm>
            <a:off x="1248200" y="670878"/>
            <a:ext cx="10410400" cy="602615"/>
          </a:xfrm>
        </p:spPr>
        <p:txBody>
          <a:bodyPr>
            <a:normAutofit fontScale="90000"/>
          </a:bodyPr>
          <a:lstStyle/>
          <a:p>
            <a:pPr marL="0" marR="0" lvl="0" indent="0" rtl="0">
              <a:lnSpc>
                <a:spcPct val="140000"/>
              </a:lnSpc>
              <a:spcBef>
                <a:spcPts val="0"/>
              </a:spcBef>
              <a:spcAft>
                <a:spcPts val="0"/>
              </a:spcAft>
              <a:buNone/>
            </a:pPr>
            <a:r>
              <a:rPr lang="en-US" sz="3600" b="1" dirty="0">
                <a:solidFill>
                  <a:srgbClr val="171D4B"/>
                </a:solidFill>
              </a:rPr>
              <a:t>Apply for the grant: </a:t>
            </a:r>
            <a:r>
              <a:rPr lang="en-US" sz="3600" b="1" dirty="0">
                <a:solidFill>
                  <a:schemeClr val="accent6"/>
                </a:solidFill>
              </a:rPr>
              <a:t>Typical processes</a:t>
            </a:r>
            <a:endParaRPr lang="en-US" sz="800" dirty="0">
              <a:solidFill>
                <a:schemeClr val="accent6"/>
              </a:solidFill>
            </a:endParaRPr>
          </a:p>
        </p:txBody>
      </p:sp>
      <p:grpSp>
        <p:nvGrpSpPr>
          <p:cNvPr id="5" name="Google Shape;236;p31">
            <a:extLst>
              <a:ext uri="{FF2B5EF4-FFF2-40B4-BE49-F238E27FC236}">
                <a16:creationId xmlns:a16="http://schemas.microsoft.com/office/drawing/2014/main" id="{16A8D628-21C3-45EB-E374-135880412224}"/>
              </a:ext>
            </a:extLst>
          </p:cNvPr>
          <p:cNvGrpSpPr/>
          <p:nvPr/>
        </p:nvGrpSpPr>
        <p:grpSpPr>
          <a:xfrm>
            <a:off x="275562" y="585725"/>
            <a:ext cx="972638" cy="772920"/>
            <a:chOff x="555925" y="1579613"/>
            <a:chExt cx="258600" cy="205500"/>
          </a:xfrm>
        </p:grpSpPr>
        <p:sp>
          <p:nvSpPr>
            <p:cNvPr id="6" name="Google Shape;237;p31">
              <a:extLst>
                <a:ext uri="{FF2B5EF4-FFF2-40B4-BE49-F238E27FC236}">
                  <a16:creationId xmlns:a16="http://schemas.microsoft.com/office/drawing/2014/main" id="{F999B5AC-4AF0-96A7-0ECF-50DBF4C7BCC6}"/>
                </a:ext>
              </a:extLst>
            </p:cNvPr>
            <p:cNvSpPr/>
            <p:nvPr/>
          </p:nvSpPr>
          <p:spPr>
            <a:xfrm>
              <a:off x="582475" y="1579613"/>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400">
                <a:latin typeface="Calibri"/>
                <a:ea typeface="Calibri"/>
                <a:cs typeface="Calibri"/>
                <a:sym typeface="Calibri"/>
              </a:endParaRPr>
            </a:p>
          </p:txBody>
        </p:sp>
        <p:sp>
          <p:nvSpPr>
            <p:cNvPr id="7" name="Google Shape;238;p31">
              <a:extLst>
                <a:ext uri="{FF2B5EF4-FFF2-40B4-BE49-F238E27FC236}">
                  <a16:creationId xmlns:a16="http://schemas.microsoft.com/office/drawing/2014/main" id="{C8F5BA75-0CA0-A761-DF78-AE61BFF7F578}"/>
                </a:ext>
              </a:extLst>
            </p:cNvPr>
            <p:cNvSpPr txBox="1"/>
            <p:nvPr/>
          </p:nvSpPr>
          <p:spPr>
            <a:xfrm>
              <a:off x="555925" y="1579613"/>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lt1"/>
                  </a:solidFill>
                  <a:latin typeface="Calibri"/>
                  <a:ea typeface="Calibri"/>
                  <a:cs typeface="Calibri"/>
                  <a:sym typeface="Calibri"/>
                </a:rPr>
                <a:t>4</a:t>
              </a:r>
              <a:endParaRPr sz="3600" dirty="0">
                <a:solidFill>
                  <a:schemeClr val="lt1"/>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1B0C271D-B619-70EF-3EFE-039ABBA6CF20}"/>
              </a:ext>
            </a:extLst>
          </p:cNvPr>
          <p:cNvSpPr txBox="1"/>
          <p:nvPr/>
        </p:nvSpPr>
        <p:spPr>
          <a:xfrm>
            <a:off x="668223" y="2220406"/>
            <a:ext cx="4880638" cy="3549177"/>
          </a:xfrm>
          <a:prstGeom prst="rect">
            <a:avLst/>
          </a:prstGeom>
          <a:noFill/>
        </p:spPr>
        <p:txBody>
          <a:bodyPr wrap="square" rtlCol="0">
            <a:spAutoFit/>
          </a:bodyPr>
          <a:lstStyle/>
          <a:p>
            <a:pPr marL="0" lvl="0" indent="0" algn="ctr" rtl="0">
              <a:lnSpc>
                <a:spcPct val="120000"/>
              </a:lnSpc>
              <a:spcBef>
                <a:spcPts val="0"/>
              </a:spcBef>
              <a:spcAft>
                <a:spcPts val="0"/>
              </a:spcAft>
              <a:buNone/>
            </a:pPr>
            <a:r>
              <a:rPr lang="en-US" sz="2800" b="1" dirty="0">
                <a:solidFill>
                  <a:schemeClr val="accent6"/>
                </a:solidFill>
              </a:rPr>
              <a:t>COST-SHARE</a:t>
            </a:r>
          </a:p>
          <a:p>
            <a:pPr marL="0" lvl="0" indent="0" algn="l" rtl="0">
              <a:lnSpc>
                <a:spcPct val="120000"/>
              </a:lnSpc>
              <a:spcBef>
                <a:spcPts val="0"/>
              </a:spcBef>
              <a:spcAft>
                <a:spcPts val="0"/>
              </a:spcAft>
              <a:buNone/>
            </a:pPr>
            <a:r>
              <a:rPr lang="en-US" sz="1600" b="1" dirty="0">
                <a:solidFill>
                  <a:srgbClr val="171D4B"/>
                </a:solidFill>
              </a:rPr>
              <a:t>Less of an application heavy lift, but rather direct work with your local office</a:t>
            </a:r>
          </a:p>
          <a:p>
            <a:pPr marL="0" lvl="0" indent="0" algn="l" rtl="0">
              <a:lnSpc>
                <a:spcPct val="120000"/>
              </a:lnSpc>
              <a:spcBef>
                <a:spcPts val="0"/>
              </a:spcBef>
              <a:spcAft>
                <a:spcPts val="0"/>
              </a:spcAft>
              <a:buNone/>
            </a:pPr>
            <a:endParaRPr lang="en-US" sz="1600" dirty="0">
              <a:solidFill>
                <a:srgbClr val="171D4B"/>
              </a:solidFill>
            </a:endParaRPr>
          </a:p>
          <a:p>
            <a:pPr marL="0" lvl="0" indent="0" algn="l" rtl="0">
              <a:lnSpc>
                <a:spcPct val="120000"/>
              </a:lnSpc>
              <a:spcBef>
                <a:spcPts val="0"/>
              </a:spcBef>
              <a:spcAft>
                <a:spcPts val="0"/>
              </a:spcAft>
              <a:buNone/>
            </a:pPr>
            <a:r>
              <a:rPr lang="en-US" sz="1400" dirty="0">
                <a:solidFill>
                  <a:srgbClr val="171D4B"/>
                </a:solidFill>
              </a:rPr>
              <a:t>Reach out to your local NRCS or Soil &amp; Water Conservation District office. With the office, you can find out about upcoming deadlines to participate in the cost-share programs, understand local funding priorities and cost-share levels, and exact steps to receive cost-share approval.</a:t>
            </a:r>
          </a:p>
          <a:p>
            <a:pPr marL="0" lvl="0" indent="0" algn="l" rtl="0">
              <a:lnSpc>
                <a:spcPct val="120000"/>
              </a:lnSpc>
              <a:spcBef>
                <a:spcPts val="0"/>
              </a:spcBef>
              <a:spcAft>
                <a:spcPts val="0"/>
              </a:spcAft>
              <a:buNone/>
            </a:pPr>
            <a:endParaRPr lang="en-US" sz="1400" dirty="0">
              <a:solidFill>
                <a:srgbClr val="171D4B"/>
              </a:solidFill>
            </a:endParaRPr>
          </a:p>
          <a:p>
            <a:pPr marL="0" lvl="0" indent="0" algn="l" rtl="0">
              <a:lnSpc>
                <a:spcPct val="120000"/>
              </a:lnSpc>
              <a:spcBef>
                <a:spcPts val="0"/>
              </a:spcBef>
              <a:spcAft>
                <a:spcPts val="0"/>
              </a:spcAft>
              <a:buNone/>
            </a:pPr>
            <a:r>
              <a:rPr lang="en-US" sz="1400" dirty="0">
                <a:solidFill>
                  <a:srgbClr val="171D4B"/>
                </a:solidFill>
              </a:rPr>
              <a:t>Find your NRCS office here: </a:t>
            </a:r>
            <a:r>
              <a:rPr lang="en-US" sz="1400" u="sng" dirty="0">
                <a:solidFill>
                  <a:schemeClr val="hlink"/>
                </a:solidFill>
                <a:hlinkClick r:id="rId2"/>
              </a:rPr>
              <a:t>https://www.nrcs.usda.gov/state-offices</a:t>
            </a:r>
            <a:r>
              <a:rPr lang="en-US" sz="1400" dirty="0">
                <a:solidFill>
                  <a:srgbClr val="171D4B"/>
                </a:solidFill>
              </a:rPr>
              <a:t> </a:t>
            </a:r>
          </a:p>
        </p:txBody>
      </p:sp>
      <p:sp>
        <p:nvSpPr>
          <p:cNvPr id="10" name="Rectangle 9">
            <a:extLst>
              <a:ext uri="{FF2B5EF4-FFF2-40B4-BE49-F238E27FC236}">
                <a16:creationId xmlns:a16="http://schemas.microsoft.com/office/drawing/2014/main" id="{0D2B4C90-D9A1-F429-23C1-C5AB77E4AD94}"/>
              </a:ext>
            </a:extLst>
          </p:cNvPr>
          <p:cNvSpPr/>
          <p:nvPr/>
        </p:nvSpPr>
        <p:spPr>
          <a:xfrm>
            <a:off x="5955963" y="1979059"/>
            <a:ext cx="5739698" cy="403187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637F30D-8078-AE61-D81B-CC6676995C31}"/>
              </a:ext>
            </a:extLst>
          </p:cNvPr>
          <p:cNvSpPr txBox="1"/>
          <p:nvPr/>
        </p:nvSpPr>
        <p:spPr>
          <a:xfrm>
            <a:off x="6185661" y="2220406"/>
            <a:ext cx="5167100" cy="3514808"/>
          </a:xfrm>
          <a:prstGeom prst="rect">
            <a:avLst/>
          </a:prstGeom>
          <a:noFill/>
        </p:spPr>
        <p:txBody>
          <a:bodyPr wrap="square" rtlCol="0">
            <a:spAutoFit/>
          </a:bodyPr>
          <a:lstStyle/>
          <a:p>
            <a:pPr algn="ctr">
              <a:lnSpc>
                <a:spcPct val="120000"/>
              </a:lnSpc>
            </a:pPr>
            <a:r>
              <a:rPr lang="en-US" sz="2800" b="1" dirty="0">
                <a:solidFill>
                  <a:schemeClr val="accent5">
                    <a:lumMod val="50000"/>
                  </a:schemeClr>
                </a:solidFill>
              </a:rPr>
              <a:t>PROPOSAL-BASED</a:t>
            </a:r>
          </a:p>
          <a:p>
            <a:pPr marL="0" lvl="0" indent="0" algn="l" rtl="0">
              <a:lnSpc>
                <a:spcPct val="120000"/>
              </a:lnSpc>
              <a:spcBef>
                <a:spcPts val="0"/>
              </a:spcBef>
              <a:spcAft>
                <a:spcPts val="0"/>
              </a:spcAft>
              <a:buNone/>
            </a:pPr>
            <a:r>
              <a:rPr lang="en-US" sz="1600" b="1" dirty="0">
                <a:solidFill>
                  <a:srgbClr val="171D4B"/>
                </a:solidFill>
              </a:rPr>
              <a:t>Often requires significant time and effort, with limited interaction with funding agency during application process</a:t>
            </a:r>
          </a:p>
          <a:p>
            <a:pPr marL="0" lvl="0" indent="0" algn="l" rtl="0">
              <a:lnSpc>
                <a:spcPct val="120000"/>
              </a:lnSpc>
              <a:spcBef>
                <a:spcPts val="0"/>
              </a:spcBef>
              <a:spcAft>
                <a:spcPts val="0"/>
              </a:spcAft>
              <a:buNone/>
            </a:pPr>
            <a:r>
              <a:rPr lang="en-US" sz="1600" dirty="0">
                <a:solidFill>
                  <a:srgbClr val="171D4B"/>
                </a:solidFill>
              </a:rPr>
              <a:t>The subsequent slides will go into more details, but the high level process is as follows: set your project goals and define their relationship to the grant priorities and to your longer-term business goals, create a corresponding budget that aligns with those project goals, find contacts for letters of support, and draft narrative.</a:t>
            </a:r>
          </a:p>
          <a:p>
            <a:endParaRPr lang="en-US" sz="1600" dirty="0"/>
          </a:p>
        </p:txBody>
      </p:sp>
      <p:sp>
        <p:nvSpPr>
          <p:cNvPr id="12" name="Arrow: Down 11">
            <a:extLst>
              <a:ext uri="{FF2B5EF4-FFF2-40B4-BE49-F238E27FC236}">
                <a16:creationId xmlns:a16="http://schemas.microsoft.com/office/drawing/2014/main" id="{79FF3EEA-B357-DA5D-BE62-57864D469112}"/>
              </a:ext>
            </a:extLst>
          </p:cNvPr>
          <p:cNvSpPr/>
          <p:nvPr/>
        </p:nvSpPr>
        <p:spPr>
          <a:xfrm>
            <a:off x="6070812" y="5976561"/>
            <a:ext cx="5510000" cy="830798"/>
          </a:xfrm>
          <a:prstGeom prst="downArrow">
            <a:avLst>
              <a:gd name="adj1" fmla="val 49401"/>
              <a:gd name="adj2" fmla="val 98991"/>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449;p40">
            <a:extLst>
              <a:ext uri="{FF2B5EF4-FFF2-40B4-BE49-F238E27FC236}">
                <a16:creationId xmlns:a16="http://schemas.microsoft.com/office/drawing/2014/main" id="{B400E3FA-F5F6-F1AF-4701-0B69AF3FDDE7}"/>
              </a:ext>
            </a:extLst>
          </p:cNvPr>
          <p:cNvSpPr txBox="1"/>
          <p:nvPr/>
        </p:nvSpPr>
        <p:spPr>
          <a:xfrm>
            <a:off x="7439641" y="5817790"/>
            <a:ext cx="2659139" cy="738664"/>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 sz="2000" b="1" i="1" dirty="0">
                <a:solidFill>
                  <a:schemeClr val="accent5">
                    <a:lumMod val="50000"/>
                  </a:schemeClr>
                </a:solidFill>
              </a:rPr>
              <a:t>Focus of </a:t>
            </a:r>
          </a:p>
          <a:p>
            <a:pPr marL="0" marR="0" lvl="0" indent="0" algn="ctr" rtl="0">
              <a:lnSpc>
                <a:spcPct val="120000"/>
              </a:lnSpc>
              <a:spcBef>
                <a:spcPts val="0"/>
              </a:spcBef>
              <a:spcAft>
                <a:spcPts val="0"/>
              </a:spcAft>
              <a:buNone/>
            </a:pPr>
            <a:r>
              <a:rPr lang="en" sz="2000" b="1" i="1" dirty="0">
                <a:solidFill>
                  <a:schemeClr val="accent5">
                    <a:lumMod val="50000"/>
                  </a:schemeClr>
                </a:solidFill>
              </a:rPr>
              <a:t>next slides</a:t>
            </a:r>
            <a:endParaRPr sz="1100" b="1" i="1" dirty="0">
              <a:solidFill>
                <a:schemeClr val="accent5">
                  <a:lumMod val="50000"/>
                </a:schemeClr>
              </a:solidFill>
            </a:endParaRPr>
          </a:p>
        </p:txBody>
      </p:sp>
    </p:spTree>
    <p:extLst>
      <p:ext uri="{BB962C8B-B14F-4D97-AF65-F5344CB8AC3E}">
        <p14:creationId xmlns:p14="http://schemas.microsoft.com/office/powerpoint/2010/main" val="316715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5E570-E523-8195-8179-1C87506CB8C4}"/>
              </a:ext>
            </a:extLst>
          </p:cNvPr>
          <p:cNvSpPr>
            <a:spLocks noGrp="1"/>
          </p:cNvSpPr>
          <p:nvPr>
            <p:ph type="title"/>
          </p:nvPr>
        </p:nvSpPr>
        <p:spPr/>
        <p:txBody>
          <a:bodyPr>
            <a:normAutofit/>
          </a:bodyPr>
          <a:lstStyle/>
          <a:p>
            <a:r>
              <a:rPr lang="en-US" b="1" dirty="0">
                <a:solidFill>
                  <a:schemeClr val="tx2"/>
                </a:solidFill>
              </a:rPr>
              <a:t>AGENDA</a:t>
            </a:r>
            <a:endParaRPr lang="en-US" b="1" dirty="0"/>
          </a:p>
        </p:txBody>
      </p:sp>
      <p:sp>
        <p:nvSpPr>
          <p:cNvPr id="3" name="Content Placeholder 2">
            <a:extLst>
              <a:ext uri="{FF2B5EF4-FFF2-40B4-BE49-F238E27FC236}">
                <a16:creationId xmlns:a16="http://schemas.microsoft.com/office/drawing/2014/main" id="{72CF424D-21DE-8504-87AD-AF512288B4B4}"/>
              </a:ext>
            </a:extLst>
          </p:cNvPr>
          <p:cNvSpPr>
            <a:spLocks noGrp="1"/>
          </p:cNvSpPr>
          <p:nvPr>
            <p:ph idx="1"/>
          </p:nvPr>
        </p:nvSpPr>
        <p:spPr>
          <a:xfrm>
            <a:off x="584200" y="1508289"/>
            <a:ext cx="3975847" cy="4678833"/>
          </a:xfrm>
        </p:spPr>
        <p:txBody>
          <a:bodyPr>
            <a:normAutofit/>
          </a:bodyPr>
          <a:lstStyle/>
          <a:p>
            <a:r>
              <a:rPr lang="en-US" dirty="0"/>
              <a:t>Grant Basics</a:t>
            </a:r>
          </a:p>
          <a:p>
            <a:r>
              <a:rPr lang="en-US" dirty="0"/>
              <a:t>Grant Writing Process</a:t>
            </a:r>
          </a:p>
          <a:p>
            <a:r>
              <a:rPr lang="en-US" sz="2400" dirty="0">
                <a:solidFill>
                  <a:srgbClr val="171D4B"/>
                </a:solidFill>
              </a:rPr>
              <a:t>Sources of support for the grant process</a:t>
            </a:r>
          </a:p>
          <a:p>
            <a:r>
              <a:rPr lang="en-US" dirty="0">
                <a:solidFill>
                  <a:srgbClr val="171D4B"/>
                </a:solidFill>
              </a:rPr>
              <a:t>Examples</a:t>
            </a:r>
            <a:endParaRPr lang="en-US" dirty="0"/>
          </a:p>
        </p:txBody>
      </p:sp>
    </p:spTree>
    <p:extLst>
      <p:ext uri="{BB962C8B-B14F-4D97-AF65-F5344CB8AC3E}">
        <p14:creationId xmlns:p14="http://schemas.microsoft.com/office/powerpoint/2010/main" val="2895218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E39F4-88AA-4E97-DD66-B94CB0ABE125}"/>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8C03AA3-0353-6315-ADAC-C6AC243631A9}"/>
              </a:ext>
            </a:extLst>
          </p:cNvPr>
          <p:cNvSpPr/>
          <p:nvPr/>
        </p:nvSpPr>
        <p:spPr>
          <a:xfrm>
            <a:off x="5892814" y="1940959"/>
            <a:ext cx="5739698" cy="341844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83A603B-122D-0CCF-935F-CCA7296D16B5}"/>
              </a:ext>
            </a:extLst>
          </p:cNvPr>
          <p:cNvSpPr>
            <a:spLocks noGrp="1"/>
          </p:cNvSpPr>
          <p:nvPr>
            <p:ph type="title"/>
          </p:nvPr>
        </p:nvSpPr>
        <p:spPr>
          <a:xfrm>
            <a:off x="1248200" y="670877"/>
            <a:ext cx="10410400" cy="602615"/>
          </a:xfrm>
        </p:spPr>
        <p:txBody>
          <a:bodyPr>
            <a:normAutofit fontScale="90000"/>
          </a:bodyPr>
          <a:lstStyle/>
          <a:p>
            <a:pPr marL="0" marR="0" lvl="0" indent="0" rtl="0">
              <a:lnSpc>
                <a:spcPct val="100000"/>
              </a:lnSpc>
              <a:spcBef>
                <a:spcPts val="0"/>
              </a:spcBef>
              <a:spcAft>
                <a:spcPts val="0"/>
              </a:spcAft>
              <a:buNone/>
            </a:pPr>
            <a:r>
              <a:rPr lang="en-US" sz="3600" b="1" dirty="0">
                <a:solidFill>
                  <a:srgbClr val="171D4B"/>
                </a:solidFill>
              </a:rPr>
              <a:t>Apply for the </a:t>
            </a:r>
            <a:r>
              <a:rPr lang="en-US" b="1" u="sng" dirty="0">
                <a:solidFill>
                  <a:srgbClr val="171D4B"/>
                </a:solidFill>
              </a:rPr>
              <a:t>proposal-based </a:t>
            </a:r>
            <a:r>
              <a:rPr lang="en-US" sz="3600" b="1" dirty="0">
                <a:solidFill>
                  <a:srgbClr val="171D4B"/>
                </a:solidFill>
              </a:rPr>
              <a:t>grant: </a:t>
            </a:r>
            <a:r>
              <a:rPr lang="en-US" sz="3600" b="1" dirty="0">
                <a:solidFill>
                  <a:schemeClr val="accent5"/>
                </a:solidFill>
              </a:rPr>
              <a:t>Goals</a:t>
            </a:r>
            <a:endParaRPr lang="en-US" sz="800" dirty="0">
              <a:solidFill>
                <a:schemeClr val="accent5"/>
              </a:solidFill>
            </a:endParaRPr>
          </a:p>
        </p:txBody>
      </p:sp>
      <p:grpSp>
        <p:nvGrpSpPr>
          <p:cNvPr id="5" name="Google Shape;236;p31">
            <a:extLst>
              <a:ext uri="{FF2B5EF4-FFF2-40B4-BE49-F238E27FC236}">
                <a16:creationId xmlns:a16="http://schemas.microsoft.com/office/drawing/2014/main" id="{430BAB8E-E291-8E4F-A012-6E8BECB90AFF}"/>
              </a:ext>
            </a:extLst>
          </p:cNvPr>
          <p:cNvGrpSpPr/>
          <p:nvPr/>
        </p:nvGrpSpPr>
        <p:grpSpPr>
          <a:xfrm>
            <a:off x="275562" y="585725"/>
            <a:ext cx="972638" cy="772920"/>
            <a:chOff x="555925" y="1579613"/>
            <a:chExt cx="258600" cy="205500"/>
          </a:xfrm>
        </p:grpSpPr>
        <p:sp>
          <p:nvSpPr>
            <p:cNvPr id="6" name="Google Shape;237;p31">
              <a:extLst>
                <a:ext uri="{FF2B5EF4-FFF2-40B4-BE49-F238E27FC236}">
                  <a16:creationId xmlns:a16="http://schemas.microsoft.com/office/drawing/2014/main" id="{5AEDCEA3-7D18-A0B3-B8F9-E18BB8610528}"/>
                </a:ext>
              </a:extLst>
            </p:cNvPr>
            <p:cNvSpPr/>
            <p:nvPr/>
          </p:nvSpPr>
          <p:spPr>
            <a:xfrm>
              <a:off x="582475" y="1579613"/>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400">
                <a:latin typeface="Calibri"/>
                <a:ea typeface="Calibri"/>
                <a:cs typeface="Calibri"/>
                <a:sym typeface="Calibri"/>
              </a:endParaRPr>
            </a:p>
          </p:txBody>
        </p:sp>
        <p:sp>
          <p:nvSpPr>
            <p:cNvPr id="7" name="Google Shape;238;p31">
              <a:extLst>
                <a:ext uri="{FF2B5EF4-FFF2-40B4-BE49-F238E27FC236}">
                  <a16:creationId xmlns:a16="http://schemas.microsoft.com/office/drawing/2014/main" id="{8A14AF3D-DE0C-5342-79FA-93BE36B4793E}"/>
                </a:ext>
              </a:extLst>
            </p:cNvPr>
            <p:cNvSpPr txBox="1"/>
            <p:nvPr/>
          </p:nvSpPr>
          <p:spPr>
            <a:xfrm>
              <a:off x="555925" y="1579613"/>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lt1"/>
                  </a:solidFill>
                  <a:latin typeface="Calibri"/>
                  <a:ea typeface="Calibri"/>
                  <a:cs typeface="Calibri"/>
                  <a:sym typeface="Calibri"/>
                </a:rPr>
                <a:t>4</a:t>
              </a:r>
              <a:endParaRPr sz="3600" dirty="0">
                <a:solidFill>
                  <a:schemeClr val="lt1"/>
                </a:solidFill>
                <a:latin typeface="Calibri"/>
                <a:ea typeface="Calibri"/>
                <a:cs typeface="Calibri"/>
                <a:sym typeface="Calibri"/>
              </a:endParaRPr>
            </a:p>
          </p:txBody>
        </p:sp>
      </p:grpSp>
      <p:sp>
        <p:nvSpPr>
          <p:cNvPr id="3" name="Google Shape;457;p41">
            <a:extLst>
              <a:ext uri="{FF2B5EF4-FFF2-40B4-BE49-F238E27FC236}">
                <a16:creationId xmlns:a16="http://schemas.microsoft.com/office/drawing/2014/main" id="{3AE892C5-5426-B016-EDD0-A30ED76A332F}"/>
              </a:ext>
            </a:extLst>
          </p:cNvPr>
          <p:cNvSpPr txBox="1"/>
          <p:nvPr/>
        </p:nvSpPr>
        <p:spPr>
          <a:xfrm>
            <a:off x="1248200" y="1940959"/>
            <a:ext cx="3722500" cy="222214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3200" b="1" dirty="0">
                <a:solidFill>
                  <a:schemeClr val="accent5"/>
                </a:solidFill>
              </a:rPr>
              <a:t>Align project goals to the big picture</a:t>
            </a:r>
            <a:endParaRPr lang="en" sz="3200" dirty="0">
              <a:solidFill>
                <a:schemeClr val="dk1"/>
              </a:solidFill>
            </a:endParaRPr>
          </a:p>
          <a:p>
            <a:pPr marL="0" marR="0" lvl="0" indent="0" algn="l" rtl="0">
              <a:spcBef>
                <a:spcPts val="0"/>
              </a:spcBef>
              <a:spcAft>
                <a:spcPts val="0"/>
              </a:spcAft>
              <a:buNone/>
            </a:pPr>
            <a:endParaRPr lang="en" dirty="0">
              <a:solidFill>
                <a:schemeClr val="dk1"/>
              </a:solidFill>
            </a:endParaRPr>
          </a:p>
          <a:p>
            <a:pPr marL="0" marR="0" lvl="0" indent="0" algn="l" rtl="0">
              <a:spcBef>
                <a:spcPts val="0"/>
              </a:spcBef>
              <a:spcAft>
                <a:spcPts val="0"/>
              </a:spcAft>
              <a:buNone/>
            </a:pPr>
            <a:r>
              <a:rPr lang="en" dirty="0">
                <a:solidFill>
                  <a:schemeClr val="dk1"/>
                </a:solidFill>
              </a:rPr>
              <a:t>Take the long-term goals that you set in Step 1 and define specific projects that will help achieve those goals</a:t>
            </a:r>
            <a:endParaRPr dirty="0">
              <a:solidFill>
                <a:schemeClr val="dk1"/>
              </a:solidFill>
            </a:endParaRPr>
          </a:p>
          <a:p>
            <a:pPr marL="0" marR="0" lvl="0" indent="0" algn="l" rtl="0">
              <a:lnSpc>
                <a:spcPct val="140000"/>
              </a:lnSpc>
              <a:spcBef>
                <a:spcPts val="0"/>
              </a:spcBef>
              <a:spcAft>
                <a:spcPts val="0"/>
              </a:spcAft>
              <a:buNone/>
            </a:pPr>
            <a:endParaRPr sz="300" dirty="0">
              <a:solidFill>
                <a:schemeClr val="dk1"/>
              </a:solidFill>
            </a:endParaRPr>
          </a:p>
          <a:p>
            <a:pPr marL="0" marR="0" lvl="0" indent="0" algn="l" rtl="0">
              <a:lnSpc>
                <a:spcPct val="140000"/>
              </a:lnSpc>
              <a:spcBef>
                <a:spcPts val="0"/>
              </a:spcBef>
              <a:spcAft>
                <a:spcPts val="0"/>
              </a:spcAft>
              <a:buNone/>
            </a:pPr>
            <a:endParaRPr sz="300" dirty="0">
              <a:solidFill>
                <a:schemeClr val="dk1"/>
              </a:solidFill>
            </a:endParaRPr>
          </a:p>
        </p:txBody>
      </p:sp>
      <p:sp>
        <p:nvSpPr>
          <p:cNvPr id="9" name="TextBox 8">
            <a:extLst>
              <a:ext uri="{FF2B5EF4-FFF2-40B4-BE49-F238E27FC236}">
                <a16:creationId xmlns:a16="http://schemas.microsoft.com/office/drawing/2014/main" id="{193C39D5-2739-2DA2-3490-1B367C07651D}"/>
              </a:ext>
            </a:extLst>
          </p:cNvPr>
          <p:cNvSpPr txBox="1"/>
          <p:nvPr/>
        </p:nvSpPr>
        <p:spPr>
          <a:xfrm>
            <a:off x="6120712" y="2051256"/>
            <a:ext cx="5410200" cy="3032433"/>
          </a:xfrm>
          <a:prstGeom prst="rect">
            <a:avLst/>
          </a:prstGeom>
          <a:noFill/>
        </p:spPr>
        <p:txBody>
          <a:bodyPr wrap="square">
            <a:spAutoFit/>
          </a:bodyPr>
          <a:lstStyle/>
          <a:p>
            <a:pPr marL="0" marR="0" lvl="0" indent="0" algn="l" rtl="0">
              <a:lnSpc>
                <a:spcPct val="140000"/>
              </a:lnSpc>
              <a:spcBef>
                <a:spcPts val="0"/>
              </a:spcBef>
              <a:spcAft>
                <a:spcPts val="0"/>
              </a:spcAft>
              <a:buNone/>
            </a:pPr>
            <a:r>
              <a:rPr lang="en-US" b="1" i="0" u="none" strike="noStrike" cap="none" dirty="0">
                <a:solidFill>
                  <a:schemeClr val="dk1"/>
                </a:solidFill>
                <a:latin typeface="Arial"/>
                <a:ea typeface="Arial"/>
                <a:cs typeface="Arial"/>
                <a:sym typeface="Arial"/>
              </a:rPr>
              <a:t>Example</a:t>
            </a:r>
            <a:r>
              <a:rPr lang="en-US" b="0" i="0" u="none" strike="noStrike" cap="none" dirty="0">
                <a:solidFill>
                  <a:schemeClr val="dk1"/>
                </a:solidFill>
                <a:latin typeface="Arial"/>
                <a:ea typeface="Arial"/>
                <a:cs typeface="Arial"/>
                <a:sym typeface="Arial"/>
              </a:rPr>
              <a:t>: Installing a milking robot can free up labor for business expansio</a:t>
            </a:r>
            <a:r>
              <a:rPr lang="en-US" dirty="0">
                <a:solidFill>
                  <a:schemeClr val="dk1"/>
                </a:solidFill>
              </a:rPr>
              <a:t>n for the next 10+ years</a:t>
            </a:r>
            <a:endParaRPr lang="en-US" sz="300" dirty="0">
              <a:solidFill>
                <a:schemeClr val="dk1"/>
              </a:solidFill>
            </a:endParaRPr>
          </a:p>
          <a:p>
            <a:pPr marL="0" marR="0" lvl="0" indent="0" algn="l" rtl="0">
              <a:lnSpc>
                <a:spcPct val="140000"/>
              </a:lnSpc>
              <a:spcBef>
                <a:spcPts val="0"/>
              </a:spcBef>
              <a:spcAft>
                <a:spcPts val="0"/>
              </a:spcAft>
              <a:buNone/>
            </a:pPr>
            <a:endParaRPr lang="en-US" sz="300" dirty="0">
              <a:solidFill>
                <a:schemeClr val="dk1"/>
              </a:solidFill>
            </a:endParaRPr>
          </a:p>
          <a:p>
            <a:pPr marL="0" marR="0" lvl="0" indent="0" algn="l" rtl="0">
              <a:lnSpc>
                <a:spcPct val="140000"/>
              </a:lnSpc>
              <a:spcBef>
                <a:spcPts val="0"/>
              </a:spcBef>
              <a:spcAft>
                <a:spcPts val="0"/>
              </a:spcAft>
              <a:buNone/>
            </a:pPr>
            <a:endParaRPr lang="en-US" sz="300" dirty="0">
              <a:solidFill>
                <a:schemeClr val="dk1"/>
              </a:solidFill>
            </a:endParaRPr>
          </a:p>
          <a:p>
            <a:pPr marL="0" marR="0" lvl="0" indent="0" algn="l" rtl="0">
              <a:lnSpc>
                <a:spcPct val="140000"/>
              </a:lnSpc>
              <a:spcBef>
                <a:spcPts val="0"/>
              </a:spcBef>
              <a:spcAft>
                <a:spcPts val="0"/>
              </a:spcAft>
              <a:buNone/>
            </a:pPr>
            <a:r>
              <a:rPr lang="en-US" dirty="0">
                <a:solidFill>
                  <a:schemeClr val="dk1"/>
                </a:solidFill>
              </a:rPr>
              <a:t>Then, map which of these projects match with the grant priorities like in Step 3</a:t>
            </a:r>
          </a:p>
          <a:p>
            <a:pPr marL="0" marR="0" lvl="0" indent="0" algn="l" rtl="0">
              <a:lnSpc>
                <a:spcPct val="140000"/>
              </a:lnSpc>
              <a:spcBef>
                <a:spcPts val="0"/>
              </a:spcBef>
              <a:spcAft>
                <a:spcPts val="0"/>
              </a:spcAft>
              <a:buNone/>
            </a:pPr>
            <a:endParaRPr lang="en-US" sz="300" dirty="0">
              <a:solidFill>
                <a:schemeClr val="dk1"/>
              </a:solidFill>
            </a:endParaRPr>
          </a:p>
          <a:p>
            <a:pPr marL="0" marR="0" lvl="0" indent="0" algn="l" rtl="0">
              <a:lnSpc>
                <a:spcPct val="140000"/>
              </a:lnSpc>
              <a:spcBef>
                <a:spcPts val="0"/>
              </a:spcBef>
              <a:spcAft>
                <a:spcPts val="0"/>
              </a:spcAft>
              <a:buNone/>
            </a:pPr>
            <a:endParaRPr lang="en-US" sz="300" dirty="0">
              <a:solidFill>
                <a:schemeClr val="dk1"/>
              </a:solidFill>
            </a:endParaRPr>
          </a:p>
          <a:p>
            <a:pPr marL="0" marR="0" lvl="0" indent="0" algn="l" rtl="0">
              <a:lnSpc>
                <a:spcPct val="140000"/>
              </a:lnSpc>
              <a:spcBef>
                <a:spcPts val="0"/>
              </a:spcBef>
              <a:spcAft>
                <a:spcPts val="0"/>
              </a:spcAft>
              <a:buNone/>
            </a:pPr>
            <a:r>
              <a:rPr lang="en-US" dirty="0">
                <a:solidFill>
                  <a:schemeClr val="dk1"/>
                </a:solidFill>
              </a:rPr>
              <a:t>Throughout the application, keep tying these individual projects to the long-term goals and grant priorities</a:t>
            </a:r>
          </a:p>
        </p:txBody>
      </p:sp>
    </p:spTree>
    <p:extLst>
      <p:ext uri="{BB962C8B-B14F-4D97-AF65-F5344CB8AC3E}">
        <p14:creationId xmlns:p14="http://schemas.microsoft.com/office/powerpoint/2010/main" val="2488042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AAD15-7D21-86B5-69BC-D89AC5C4C773}"/>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4718F8B-7F31-41BD-5D71-77EA4280535C}"/>
              </a:ext>
            </a:extLst>
          </p:cNvPr>
          <p:cNvSpPr/>
          <p:nvPr/>
        </p:nvSpPr>
        <p:spPr>
          <a:xfrm>
            <a:off x="3048000" y="1794706"/>
            <a:ext cx="2882900" cy="466954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C4FEA98-0B7B-6C3C-14C8-5E3AAAE27BEB}"/>
              </a:ext>
            </a:extLst>
          </p:cNvPr>
          <p:cNvSpPr>
            <a:spLocks noGrp="1"/>
          </p:cNvSpPr>
          <p:nvPr>
            <p:ph type="title"/>
          </p:nvPr>
        </p:nvSpPr>
        <p:spPr>
          <a:xfrm>
            <a:off x="1248200" y="670877"/>
            <a:ext cx="10410400" cy="602615"/>
          </a:xfrm>
        </p:spPr>
        <p:txBody>
          <a:bodyPr>
            <a:normAutofit fontScale="90000"/>
          </a:bodyPr>
          <a:lstStyle/>
          <a:p>
            <a:pPr marL="0" marR="0" lvl="0" indent="0" rtl="0">
              <a:lnSpc>
                <a:spcPct val="100000"/>
              </a:lnSpc>
              <a:spcBef>
                <a:spcPts val="0"/>
              </a:spcBef>
              <a:spcAft>
                <a:spcPts val="0"/>
              </a:spcAft>
              <a:buNone/>
            </a:pPr>
            <a:r>
              <a:rPr lang="en-US" sz="3600" b="1" dirty="0">
                <a:solidFill>
                  <a:srgbClr val="171D4B"/>
                </a:solidFill>
              </a:rPr>
              <a:t>Apply for the </a:t>
            </a:r>
            <a:r>
              <a:rPr lang="en-US" b="1" u="sng" dirty="0">
                <a:solidFill>
                  <a:srgbClr val="171D4B"/>
                </a:solidFill>
              </a:rPr>
              <a:t>proposal-based </a:t>
            </a:r>
            <a:r>
              <a:rPr lang="en-US" sz="3600" b="1" dirty="0">
                <a:solidFill>
                  <a:srgbClr val="171D4B"/>
                </a:solidFill>
              </a:rPr>
              <a:t>grant: </a:t>
            </a:r>
            <a:r>
              <a:rPr lang="en-US" sz="3600" b="1" dirty="0">
                <a:solidFill>
                  <a:schemeClr val="accent5"/>
                </a:solidFill>
              </a:rPr>
              <a:t>Budget</a:t>
            </a:r>
            <a:endParaRPr lang="en-US" sz="800" dirty="0">
              <a:solidFill>
                <a:schemeClr val="accent5"/>
              </a:solidFill>
            </a:endParaRPr>
          </a:p>
        </p:txBody>
      </p:sp>
      <p:grpSp>
        <p:nvGrpSpPr>
          <p:cNvPr id="5" name="Google Shape;236;p31">
            <a:extLst>
              <a:ext uri="{FF2B5EF4-FFF2-40B4-BE49-F238E27FC236}">
                <a16:creationId xmlns:a16="http://schemas.microsoft.com/office/drawing/2014/main" id="{14D368F6-51C5-4729-6747-D13943578C1C}"/>
              </a:ext>
            </a:extLst>
          </p:cNvPr>
          <p:cNvGrpSpPr/>
          <p:nvPr/>
        </p:nvGrpSpPr>
        <p:grpSpPr>
          <a:xfrm>
            <a:off x="275562" y="585725"/>
            <a:ext cx="972638" cy="772920"/>
            <a:chOff x="555925" y="1579613"/>
            <a:chExt cx="258600" cy="205500"/>
          </a:xfrm>
        </p:grpSpPr>
        <p:sp>
          <p:nvSpPr>
            <p:cNvPr id="6" name="Google Shape;237;p31">
              <a:extLst>
                <a:ext uri="{FF2B5EF4-FFF2-40B4-BE49-F238E27FC236}">
                  <a16:creationId xmlns:a16="http://schemas.microsoft.com/office/drawing/2014/main" id="{02B771AC-612A-DC0C-B230-2E3A196FB314}"/>
                </a:ext>
              </a:extLst>
            </p:cNvPr>
            <p:cNvSpPr/>
            <p:nvPr/>
          </p:nvSpPr>
          <p:spPr>
            <a:xfrm>
              <a:off x="582475" y="1579613"/>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400">
                <a:latin typeface="Calibri"/>
                <a:ea typeface="Calibri"/>
                <a:cs typeface="Calibri"/>
                <a:sym typeface="Calibri"/>
              </a:endParaRPr>
            </a:p>
          </p:txBody>
        </p:sp>
        <p:sp>
          <p:nvSpPr>
            <p:cNvPr id="7" name="Google Shape;238;p31">
              <a:extLst>
                <a:ext uri="{FF2B5EF4-FFF2-40B4-BE49-F238E27FC236}">
                  <a16:creationId xmlns:a16="http://schemas.microsoft.com/office/drawing/2014/main" id="{A3B84404-2CAC-073E-C3DD-E1519021FD86}"/>
                </a:ext>
              </a:extLst>
            </p:cNvPr>
            <p:cNvSpPr txBox="1"/>
            <p:nvPr/>
          </p:nvSpPr>
          <p:spPr>
            <a:xfrm>
              <a:off x="555925" y="1579613"/>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lt1"/>
                  </a:solidFill>
                  <a:latin typeface="Calibri"/>
                  <a:ea typeface="Calibri"/>
                  <a:cs typeface="Calibri"/>
                  <a:sym typeface="Calibri"/>
                </a:rPr>
                <a:t>4</a:t>
              </a:r>
              <a:endParaRPr sz="3600" dirty="0">
                <a:solidFill>
                  <a:schemeClr val="lt1"/>
                </a:solidFill>
                <a:latin typeface="Calibri"/>
                <a:ea typeface="Calibri"/>
                <a:cs typeface="Calibri"/>
                <a:sym typeface="Calibri"/>
              </a:endParaRPr>
            </a:p>
          </p:txBody>
        </p:sp>
      </p:grpSp>
      <p:sp>
        <p:nvSpPr>
          <p:cNvPr id="3" name="Google Shape;457;p41">
            <a:extLst>
              <a:ext uri="{FF2B5EF4-FFF2-40B4-BE49-F238E27FC236}">
                <a16:creationId xmlns:a16="http://schemas.microsoft.com/office/drawing/2014/main" id="{FCD027F7-EAB3-1558-8CB2-5DCC89395BA5}"/>
              </a:ext>
            </a:extLst>
          </p:cNvPr>
          <p:cNvSpPr txBox="1"/>
          <p:nvPr/>
        </p:nvSpPr>
        <p:spPr>
          <a:xfrm>
            <a:off x="375421" y="1794706"/>
            <a:ext cx="2307800" cy="32685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200" b="1" dirty="0">
                <a:solidFill>
                  <a:schemeClr val="accent5"/>
                </a:solidFill>
              </a:rPr>
              <a:t>Putting together a budget</a:t>
            </a:r>
            <a:endParaRPr lang="en" dirty="0">
              <a:solidFill>
                <a:schemeClr val="dk1"/>
              </a:solidFill>
            </a:endParaRPr>
          </a:p>
          <a:p>
            <a:pPr marL="0" lvl="0" indent="0" rtl="0">
              <a:lnSpc>
                <a:spcPct val="120000"/>
              </a:lnSpc>
              <a:spcBef>
                <a:spcPts val="0"/>
              </a:spcBef>
              <a:spcAft>
                <a:spcPts val="0"/>
              </a:spcAft>
              <a:buNone/>
            </a:pPr>
            <a:r>
              <a:rPr lang="en-US" dirty="0">
                <a:solidFill>
                  <a:srgbClr val="171D4B"/>
                </a:solidFill>
              </a:rPr>
              <a:t>Based on your defined projects, finalize a corresponding budget that makes your project a reality</a:t>
            </a:r>
          </a:p>
          <a:p>
            <a:pPr marL="0" marR="0" lvl="0" indent="0" rtl="0">
              <a:lnSpc>
                <a:spcPct val="140000"/>
              </a:lnSpc>
              <a:spcBef>
                <a:spcPts val="0"/>
              </a:spcBef>
              <a:spcAft>
                <a:spcPts val="0"/>
              </a:spcAft>
              <a:buNone/>
            </a:pPr>
            <a:endParaRPr sz="300" dirty="0">
              <a:solidFill>
                <a:schemeClr val="dk1"/>
              </a:solidFill>
            </a:endParaRPr>
          </a:p>
          <a:p>
            <a:pPr marL="0" marR="0" lvl="0" indent="0" algn="l" rtl="0">
              <a:lnSpc>
                <a:spcPct val="140000"/>
              </a:lnSpc>
              <a:spcBef>
                <a:spcPts val="0"/>
              </a:spcBef>
              <a:spcAft>
                <a:spcPts val="0"/>
              </a:spcAft>
              <a:buNone/>
            </a:pPr>
            <a:endParaRPr sz="300" dirty="0">
              <a:solidFill>
                <a:schemeClr val="dk1"/>
              </a:solidFill>
            </a:endParaRPr>
          </a:p>
        </p:txBody>
      </p:sp>
      <p:sp>
        <p:nvSpPr>
          <p:cNvPr id="9" name="TextBox 8">
            <a:extLst>
              <a:ext uri="{FF2B5EF4-FFF2-40B4-BE49-F238E27FC236}">
                <a16:creationId xmlns:a16="http://schemas.microsoft.com/office/drawing/2014/main" id="{D2E2E1C5-BBBE-CDFF-F108-C056F910D6E3}"/>
              </a:ext>
            </a:extLst>
          </p:cNvPr>
          <p:cNvSpPr txBox="1"/>
          <p:nvPr/>
        </p:nvSpPr>
        <p:spPr>
          <a:xfrm>
            <a:off x="3237812" y="1995490"/>
            <a:ext cx="2693088" cy="2506135"/>
          </a:xfrm>
          <a:prstGeom prst="rect">
            <a:avLst/>
          </a:prstGeom>
          <a:noFill/>
        </p:spPr>
        <p:txBody>
          <a:bodyPr wrap="square">
            <a:spAutoFit/>
          </a:bodyPr>
          <a:lstStyle/>
          <a:p>
            <a:pPr marL="0" marR="0" lvl="0" indent="0" rtl="0">
              <a:lnSpc>
                <a:spcPct val="120000"/>
              </a:lnSpc>
              <a:spcBef>
                <a:spcPts val="0"/>
              </a:spcBef>
              <a:spcAft>
                <a:spcPts val="0"/>
              </a:spcAft>
              <a:buNone/>
            </a:pPr>
            <a:r>
              <a:rPr lang="en-US" b="1" dirty="0">
                <a:solidFill>
                  <a:schemeClr val="dk1"/>
                </a:solidFill>
              </a:rPr>
              <a:t>Typical budget categories to include</a:t>
            </a:r>
          </a:p>
          <a:p>
            <a:pPr marL="457200" lvl="0" indent="-304800" algn="l" rtl="0">
              <a:lnSpc>
                <a:spcPct val="120000"/>
              </a:lnSpc>
              <a:spcBef>
                <a:spcPts val="0"/>
              </a:spcBef>
              <a:spcAft>
                <a:spcPts val="0"/>
              </a:spcAft>
              <a:buClr>
                <a:schemeClr val="dk1"/>
              </a:buClr>
              <a:buSzPts val="1200"/>
              <a:buChar char="●"/>
            </a:pPr>
            <a:r>
              <a:rPr lang="en-US" dirty="0">
                <a:solidFill>
                  <a:schemeClr val="dk1"/>
                </a:solidFill>
              </a:rPr>
              <a:t>Equipment</a:t>
            </a:r>
          </a:p>
          <a:p>
            <a:pPr marL="457200" lvl="0" indent="-304800" algn="l" rtl="0">
              <a:lnSpc>
                <a:spcPct val="120000"/>
              </a:lnSpc>
              <a:spcBef>
                <a:spcPts val="0"/>
              </a:spcBef>
              <a:spcAft>
                <a:spcPts val="0"/>
              </a:spcAft>
              <a:buClr>
                <a:schemeClr val="dk1"/>
              </a:buClr>
              <a:buSzPts val="1200"/>
              <a:buChar char="●"/>
            </a:pPr>
            <a:r>
              <a:rPr lang="en-US" dirty="0">
                <a:solidFill>
                  <a:schemeClr val="dk1"/>
                </a:solidFill>
              </a:rPr>
              <a:t>Supplies</a:t>
            </a:r>
          </a:p>
          <a:p>
            <a:pPr marL="457200" lvl="0" indent="-304800" algn="l" rtl="0">
              <a:lnSpc>
                <a:spcPct val="120000"/>
              </a:lnSpc>
              <a:spcBef>
                <a:spcPts val="0"/>
              </a:spcBef>
              <a:spcAft>
                <a:spcPts val="0"/>
              </a:spcAft>
              <a:buClr>
                <a:schemeClr val="dk1"/>
              </a:buClr>
              <a:buSzPts val="1200"/>
              <a:buChar char="●"/>
            </a:pPr>
            <a:r>
              <a:rPr lang="en-US" dirty="0">
                <a:solidFill>
                  <a:schemeClr val="dk1"/>
                </a:solidFill>
              </a:rPr>
              <a:t>Marketing</a:t>
            </a:r>
          </a:p>
          <a:p>
            <a:pPr marL="457200" lvl="0" indent="-304800" algn="l" rtl="0">
              <a:lnSpc>
                <a:spcPct val="120000"/>
              </a:lnSpc>
              <a:spcBef>
                <a:spcPts val="0"/>
              </a:spcBef>
              <a:spcAft>
                <a:spcPts val="0"/>
              </a:spcAft>
              <a:buClr>
                <a:schemeClr val="dk1"/>
              </a:buClr>
              <a:buSzPts val="1200"/>
              <a:buChar char="●"/>
            </a:pPr>
            <a:r>
              <a:rPr lang="en-US" dirty="0">
                <a:solidFill>
                  <a:schemeClr val="dk1"/>
                </a:solidFill>
              </a:rPr>
              <a:t>Personnel / labor</a:t>
            </a:r>
          </a:p>
          <a:p>
            <a:pPr marL="457200" lvl="0" indent="-304800" algn="l" rtl="0">
              <a:lnSpc>
                <a:spcPct val="120000"/>
              </a:lnSpc>
              <a:spcBef>
                <a:spcPts val="0"/>
              </a:spcBef>
              <a:spcAft>
                <a:spcPts val="0"/>
              </a:spcAft>
              <a:buClr>
                <a:schemeClr val="dk1"/>
              </a:buClr>
              <a:buSzPts val="1200"/>
              <a:buChar char="●"/>
            </a:pPr>
            <a:r>
              <a:rPr lang="en-US" dirty="0">
                <a:solidFill>
                  <a:schemeClr val="dk1"/>
                </a:solidFill>
              </a:rPr>
              <a:t>Consultants</a:t>
            </a:r>
          </a:p>
          <a:p>
            <a:pPr marL="0" marR="0" lvl="0" indent="0" rtl="0">
              <a:lnSpc>
                <a:spcPct val="120000"/>
              </a:lnSpc>
              <a:spcBef>
                <a:spcPts val="0"/>
              </a:spcBef>
              <a:spcAft>
                <a:spcPts val="0"/>
              </a:spcAft>
              <a:buNone/>
            </a:pPr>
            <a:endParaRPr lang="en-US" sz="500" dirty="0">
              <a:solidFill>
                <a:schemeClr val="dk1"/>
              </a:solidFill>
            </a:endParaRPr>
          </a:p>
        </p:txBody>
      </p:sp>
      <p:sp>
        <p:nvSpPr>
          <p:cNvPr id="16" name="Rectangle 15">
            <a:extLst>
              <a:ext uri="{FF2B5EF4-FFF2-40B4-BE49-F238E27FC236}">
                <a16:creationId xmlns:a16="http://schemas.microsoft.com/office/drawing/2014/main" id="{AE868C08-FB1A-D715-1E53-271B2FA999DB}"/>
              </a:ext>
            </a:extLst>
          </p:cNvPr>
          <p:cNvSpPr/>
          <p:nvPr/>
        </p:nvSpPr>
        <p:spPr>
          <a:xfrm>
            <a:off x="6120712" y="1794706"/>
            <a:ext cx="2882900" cy="466954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6757EC9-5ED5-5A96-12B8-9A0EFF0A1FBE}"/>
              </a:ext>
            </a:extLst>
          </p:cNvPr>
          <p:cNvSpPr txBox="1"/>
          <p:nvPr/>
        </p:nvSpPr>
        <p:spPr>
          <a:xfrm>
            <a:off x="6215618" y="1877414"/>
            <a:ext cx="2693088" cy="4168129"/>
          </a:xfrm>
          <a:prstGeom prst="rect">
            <a:avLst/>
          </a:prstGeom>
          <a:noFill/>
        </p:spPr>
        <p:txBody>
          <a:bodyPr wrap="square">
            <a:spAutoFit/>
          </a:bodyPr>
          <a:lstStyle/>
          <a:p>
            <a:pPr marL="0" marR="0" lvl="0" indent="0" rtl="0">
              <a:lnSpc>
                <a:spcPct val="120000"/>
              </a:lnSpc>
              <a:spcBef>
                <a:spcPts val="0"/>
              </a:spcBef>
              <a:spcAft>
                <a:spcPts val="0"/>
              </a:spcAft>
              <a:buNone/>
            </a:pPr>
            <a:r>
              <a:rPr lang="en-US" b="1" dirty="0">
                <a:solidFill>
                  <a:schemeClr val="dk1"/>
                </a:solidFill>
              </a:rPr>
              <a:t>Budgets can include in-direct and direct costs</a:t>
            </a:r>
          </a:p>
          <a:p>
            <a:pPr marL="457200" lvl="0" indent="-304800" algn="l" rtl="0">
              <a:spcBef>
                <a:spcPts val="0"/>
              </a:spcBef>
              <a:spcAft>
                <a:spcPts val="0"/>
              </a:spcAft>
              <a:buClr>
                <a:schemeClr val="dk1"/>
              </a:buClr>
              <a:buSzPts val="1200"/>
              <a:buChar char="●"/>
            </a:pPr>
            <a:r>
              <a:rPr lang="en-US" sz="1800" u="sng" dirty="0">
                <a:solidFill>
                  <a:schemeClr val="dk1"/>
                </a:solidFill>
              </a:rPr>
              <a:t>Indirect costs:</a:t>
            </a:r>
            <a:r>
              <a:rPr lang="en-US" sz="1800" dirty="0">
                <a:solidFill>
                  <a:schemeClr val="dk1"/>
                </a:solidFill>
              </a:rPr>
              <a:t> Expenses like utilities and salaries that support multiple projects but can't be tied to a single one</a:t>
            </a:r>
          </a:p>
          <a:p>
            <a:pPr marL="457200" lvl="0" indent="-304800" algn="l" rtl="0">
              <a:spcBef>
                <a:spcPts val="0"/>
              </a:spcBef>
              <a:spcAft>
                <a:spcPts val="0"/>
              </a:spcAft>
              <a:buClr>
                <a:schemeClr val="dk1"/>
              </a:buClr>
              <a:buSzPts val="1200"/>
              <a:buChar char="●"/>
            </a:pPr>
            <a:r>
              <a:rPr lang="en-US" sz="1800" u="sng" dirty="0">
                <a:solidFill>
                  <a:schemeClr val="dk1"/>
                </a:solidFill>
              </a:rPr>
              <a:t>Direct costs</a:t>
            </a:r>
            <a:r>
              <a:rPr lang="en-US" sz="1800" dirty="0">
                <a:solidFill>
                  <a:schemeClr val="dk1"/>
                </a:solidFill>
              </a:rPr>
              <a:t>: Expenses tied to the specific project tied to the grant application</a:t>
            </a:r>
            <a:endParaRPr lang="en-US" sz="1200" dirty="0">
              <a:solidFill>
                <a:schemeClr val="dk1"/>
              </a:solidFill>
            </a:endParaRPr>
          </a:p>
          <a:p>
            <a:pPr marL="0" marR="0" lvl="0" indent="0" rtl="0">
              <a:lnSpc>
                <a:spcPct val="120000"/>
              </a:lnSpc>
              <a:spcBef>
                <a:spcPts val="0"/>
              </a:spcBef>
              <a:spcAft>
                <a:spcPts val="0"/>
              </a:spcAft>
              <a:buNone/>
            </a:pPr>
            <a:endParaRPr lang="en-US" sz="500" dirty="0">
              <a:solidFill>
                <a:schemeClr val="dk1"/>
              </a:solidFill>
            </a:endParaRPr>
          </a:p>
        </p:txBody>
      </p:sp>
      <p:sp>
        <p:nvSpPr>
          <p:cNvPr id="18" name="Rectangle 17">
            <a:extLst>
              <a:ext uri="{FF2B5EF4-FFF2-40B4-BE49-F238E27FC236}">
                <a16:creationId xmlns:a16="http://schemas.microsoft.com/office/drawing/2014/main" id="{E561588C-8664-AF28-27C7-D9609C7A6EF7}"/>
              </a:ext>
            </a:extLst>
          </p:cNvPr>
          <p:cNvSpPr/>
          <p:nvPr/>
        </p:nvSpPr>
        <p:spPr>
          <a:xfrm>
            <a:off x="9193424" y="1794706"/>
            <a:ext cx="2465176" cy="466954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98D63B2-3E9C-251C-A4F7-9EFEBE5C06E9}"/>
              </a:ext>
            </a:extLst>
          </p:cNvPr>
          <p:cNvSpPr txBox="1"/>
          <p:nvPr/>
        </p:nvSpPr>
        <p:spPr>
          <a:xfrm>
            <a:off x="9288330" y="1877414"/>
            <a:ext cx="2370270" cy="3835730"/>
          </a:xfrm>
          <a:prstGeom prst="rect">
            <a:avLst/>
          </a:prstGeom>
          <a:noFill/>
        </p:spPr>
        <p:txBody>
          <a:bodyPr wrap="square">
            <a:spAutoFit/>
          </a:bodyPr>
          <a:lstStyle/>
          <a:p>
            <a:pPr marL="0" marR="0" lvl="0" indent="0" algn="ctr" rtl="0">
              <a:lnSpc>
                <a:spcPct val="120000"/>
              </a:lnSpc>
              <a:spcBef>
                <a:spcPts val="0"/>
              </a:spcBef>
              <a:spcAft>
                <a:spcPts val="0"/>
              </a:spcAft>
              <a:buNone/>
            </a:pPr>
            <a:r>
              <a:rPr lang="en-US" b="1" dirty="0">
                <a:solidFill>
                  <a:schemeClr val="dk1"/>
                </a:solidFill>
              </a:rPr>
              <a:t>Information to include in budget document</a:t>
            </a:r>
            <a:endParaRPr lang="en-US" sz="500" dirty="0">
              <a:solidFill>
                <a:schemeClr val="dk1"/>
              </a:solidFill>
            </a:endParaRPr>
          </a:p>
          <a:p>
            <a:pPr marL="457200" lvl="0" indent="-304800" algn="l" rtl="0">
              <a:lnSpc>
                <a:spcPct val="120000"/>
              </a:lnSpc>
              <a:spcBef>
                <a:spcPts val="0"/>
              </a:spcBef>
              <a:spcAft>
                <a:spcPts val="0"/>
              </a:spcAft>
              <a:buClr>
                <a:schemeClr val="dk1"/>
              </a:buClr>
              <a:buSzPts val="1200"/>
              <a:buChar char="●"/>
            </a:pPr>
            <a:r>
              <a:rPr lang="en-US" sz="1800" dirty="0">
                <a:solidFill>
                  <a:schemeClr val="dk1"/>
                </a:solidFill>
              </a:rPr>
              <a:t>Budget line item</a:t>
            </a:r>
          </a:p>
          <a:p>
            <a:pPr marL="457200" lvl="0" indent="-304800" algn="l" rtl="0">
              <a:lnSpc>
                <a:spcPct val="120000"/>
              </a:lnSpc>
              <a:spcBef>
                <a:spcPts val="0"/>
              </a:spcBef>
              <a:spcAft>
                <a:spcPts val="0"/>
              </a:spcAft>
              <a:buClr>
                <a:schemeClr val="dk1"/>
              </a:buClr>
              <a:buSzPts val="1200"/>
              <a:buChar char="●"/>
            </a:pPr>
            <a:r>
              <a:rPr lang="en-US" sz="1800" dirty="0">
                <a:solidFill>
                  <a:schemeClr val="dk1"/>
                </a:solidFill>
              </a:rPr>
              <a:t>Requested grant amount</a:t>
            </a:r>
          </a:p>
          <a:p>
            <a:pPr marL="457200" lvl="0" indent="-304800" algn="l" rtl="0">
              <a:lnSpc>
                <a:spcPct val="120000"/>
              </a:lnSpc>
              <a:spcBef>
                <a:spcPts val="0"/>
              </a:spcBef>
              <a:spcAft>
                <a:spcPts val="0"/>
              </a:spcAft>
              <a:buClr>
                <a:schemeClr val="dk1"/>
              </a:buClr>
              <a:buSzPts val="1200"/>
              <a:buChar char="●"/>
            </a:pPr>
            <a:r>
              <a:rPr lang="en-US" sz="1800" dirty="0">
                <a:solidFill>
                  <a:schemeClr val="dk1"/>
                </a:solidFill>
              </a:rPr>
              <a:t>Source for that line item value (e.g., quote, estimate, online research)</a:t>
            </a:r>
            <a:endParaRPr lang="en-US" sz="400" dirty="0">
              <a:solidFill>
                <a:schemeClr val="dk1"/>
              </a:solidFill>
            </a:endParaRPr>
          </a:p>
          <a:p>
            <a:pPr marL="0" marR="0" lvl="0" indent="0" rtl="0">
              <a:lnSpc>
                <a:spcPct val="120000"/>
              </a:lnSpc>
              <a:spcBef>
                <a:spcPts val="0"/>
              </a:spcBef>
              <a:spcAft>
                <a:spcPts val="0"/>
              </a:spcAft>
              <a:buNone/>
            </a:pPr>
            <a:endParaRPr lang="en-US" sz="500" dirty="0">
              <a:solidFill>
                <a:schemeClr val="dk1"/>
              </a:solidFill>
            </a:endParaRPr>
          </a:p>
        </p:txBody>
      </p:sp>
    </p:spTree>
    <p:extLst>
      <p:ext uri="{BB962C8B-B14F-4D97-AF65-F5344CB8AC3E}">
        <p14:creationId xmlns:p14="http://schemas.microsoft.com/office/powerpoint/2010/main" val="1758045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91EFF-83A4-B600-AEF5-D605E737AEED}"/>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7C9B9429-0FA9-9E4E-CB97-68B8FF6780E0}"/>
              </a:ext>
            </a:extLst>
          </p:cNvPr>
          <p:cNvSpPr/>
          <p:nvPr/>
        </p:nvSpPr>
        <p:spPr>
          <a:xfrm>
            <a:off x="4305988" y="1864759"/>
            <a:ext cx="7352612" cy="448524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EBC48C9-493E-A2A3-6DE9-5FF832D29872}"/>
              </a:ext>
            </a:extLst>
          </p:cNvPr>
          <p:cNvSpPr>
            <a:spLocks noGrp="1"/>
          </p:cNvSpPr>
          <p:nvPr>
            <p:ph type="title"/>
          </p:nvPr>
        </p:nvSpPr>
        <p:spPr>
          <a:xfrm>
            <a:off x="1248200" y="670877"/>
            <a:ext cx="10410400" cy="602615"/>
          </a:xfrm>
        </p:spPr>
        <p:txBody>
          <a:bodyPr>
            <a:normAutofit fontScale="90000"/>
          </a:bodyPr>
          <a:lstStyle/>
          <a:p>
            <a:pPr marL="0" marR="0" lvl="0" indent="0" rtl="0">
              <a:lnSpc>
                <a:spcPct val="100000"/>
              </a:lnSpc>
              <a:spcBef>
                <a:spcPts val="0"/>
              </a:spcBef>
              <a:spcAft>
                <a:spcPts val="0"/>
              </a:spcAft>
              <a:buNone/>
            </a:pPr>
            <a:r>
              <a:rPr lang="en-US" sz="3600" b="1" dirty="0">
                <a:solidFill>
                  <a:srgbClr val="171D4B"/>
                </a:solidFill>
              </a:rPr>
              <a:t>Apply for the </a:t>
            </a:r>
            <a:r>
              <a:rPr lang="en-US" b="1" u="sng" dirty="0">
                <a:solidFill>
                  <a:srgbClr val="171D4B"/>
                </a:solidFill>
              </a:rPr>
              <a:t>proposal-based </a:t>
            </a:r>
            <a:r>
              <a:rPr lang="en-US" sz="3600" b="1" dirty="0">
                <a:solidFill>
                  <a:srgbClr val="171D4B"/>
                </a:solidFill>
              </a:rPr>
              <a:t>grant: </a:t>
            </a:r>
            <a:r>
              <a:rPr lang="en-US" sz="3600" b="1" dirty="0">
                <a:solidFill>
                  <a:schemeClr val="accent5"/>
                </a:solidFill>
              </a:rPr>
              <a:t>Narrative</a:t>
            </a:r>
            <a:endParaRPr lang="en-US" sz="800" dirty="0">
              <a:solidFill>
                <a:schemeClr val="accent5"/>
              </a:solidFill>
            </a:endParaRPr>
          </a:p>
        </p:txBody>
      </p:sp>
      <p:grpSp>
        <p:nvGrpSpPr>
          <p:cNvPr id="5" name="Google Shape;236;p31">
            <a:extLst>
              <a:ext uri="{FF2B5EF4-FFF2-40B4-BE49-F238E27FC236}">
                <a16:creationId xmlns:a16="http://schemas.microsoft.com/office/drawing/2014/main" id="{64C0E743-8F94-3F77-2DD3-CAA4648516C9}"/>
              </a:ext>
            </a:extLst>
          </p:cNvPr>
          <p:cNvGrpSpPr/>
          <p:nvPr/>
        </p:nvGrpSpPr>
        <p:grpSpPr>
          <a:xfrm>
            <a:off x="275562" y="585725"/>
            <a:ext cx="972638" cy="772920"/>
            <a:chOff x="555925" y="1579613"/>
            <a:chExt cx="258600" cy="205500"/>
          </a:xfrm>
        </p:grpSpPr>
        <p:sp>
          <p:nvSpPr>
            <p:cNvPr id="6" name="Google Shape;237;p31">
              <a:extLst>
                <a:ext uri="{FF2B5EF4-FFF2-40B4-BE49-F238E27FC236}">
                  <a16:creationId xmlns:a16="http://schemas.microsoft.com/office/drawing/2014/main" id="{59FA4471-EF52-5048-D43D-FF58019A8C7B}"/>
                </a:ext>
              </a:extLst>
            </p:cNvPr>
            <p:cNvSpPr/>
            <p:nvPr/>
          </p:nvSpPr>
          <p:spPr>
            <a:xfrm>
              <a:off x="582475" y="1579613"/>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400">
                <a:latin typeface="Calibri"/>
                <a:ea typeface="Calibri"/>
                <a:cs typeface="Calibri"/>
                <a:sym typeface="Calibri"/>
              </a:endParaRPr>
            </a:p>
          </p:txBody>
        </p:sp>
        <p:sp>
          <p:nvSpPr>
            <p:cNvPr id="7" name="Google Shape;238;p31">
              <a:extLst>
                <a:ext uri="{FF2B5EF4-FFF2-40B4-BE49-F238E27FC236}">
                  <a16:creationId xmlns:a16="http://schemas.microsoft.com/office/drawing/2014/main" id="{1183762E-C407-2F0B-DE3D-989F01F790A9}"/>
                </a:ext>
              </a:extLst>
            </p:cNvPr>
            <p:cNvSpPr txBox="1"/>
            <p:nvPr/>
          </p:nvSpPr>
          <p:spPr>
            <a:xfrm>
              <a:off x="555925" y="1579613"/>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lt1"/>
                  </a:solidFill>
                  <a:latin typeface="Calibri"/>
                  <a:ea typeface="Calibri"/>
                  <a:cs typeface="Calibri"/>
                  <a:sym typeface="Calibri"/>
                </a:rPr>
                <a:t>4</a:t>
              </a:r>
              <a:endParaRPr sz="3600" dirty="0">
                <a:solidFill>
                  <a:schemeClr val="lt1"/>
                </a:solidFill>
                <a:latin typeface="Calibri"/>
                <a:ea typeface="Calibri"/>
                <a:cs typeface="Calibri"/>
                <a:sym typeface="Calibri"/>
              </a:endParaRPr>
            </a:p>
          </p:txBody>
        </p:sp>
      </p:grpSp>
      <p:sp>
        <p:nvSpPr>
          <p:cNvPr id="3" name="Google Shape;457;p41">
            <a:extLst>
              <a:ext uri="{FF2B5EF4-FFF2-40B4-BE49-F238E27FC236}">
                <a16:creationId xmlns:a16="http://schemas.microsoft.com/office/drawing/2014/main" id="{29E5E406-78ED-25D9-1A8C-09AD6F09E47D}"/>
              </a:ext>
            </a:extLst>
          </p:cNvPr>
          <p:cNvSpPr txBox="1"/>
          <p:nvPr/>
        </p:nvSpPr>
        <p:spPr>
          <a:xfrm>
            <a:off x="585576" y="1864759"/>
            <a:ext cx="3339412" cy="5293757"/>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None/>
            </a:pPr>
            <a:r>
              <a:rPr lang="en-US" sz="2000" dirty="0">
                <a:solidFill>
                  <a:srgbClr val="171D4B"/>
                </a:solidFill>
              </a:rPr>
              <a:t>The narrative should always be built on your project goals, the connection between those goals and the grant and your long-term business goals, and the corresponding budget items that allow you to complete those goals. </a:t>
            </a:r>
            <a:r>
              <a:rPr lang="en-US" sz="2000" b="1" dirty="0">
                <a:solidFill>
                  <a:srgbClr val="171D4B"/>
                </a:solidFill>
              </a:rPr>
              <a:t>Once you have the building blocks, you should be able to put together a cohesive narrative. </a:t>
            </a:r>
          </a:p>
          <a:p>
            <a:pPr marL="0" marR="0" lvl="0" indent="0" algn="l" rtl="0">
              <a:lnSpc>
                <a:spcPct val="140000"/>
              </a:lnSpc>
              <a:spcBef>
                <a:spcPts val="0"/>
              </a:spcBef>
              <a:spcAft>
                <a:spcPts val="0"/>
              </a:spcAft>
              <a:buNone/>
            </a:pPr>
            <a:endParaRPr sz="2000" dirty="0">
              <a:solidFill>
                <a:schemeClr val="dk1"/>
              </a:solidFill>
            </a:endParaRPr>
          </a:p>
          <a:p>
            <a:pPr marL="0" marR="0" lvl="0" indent="0" algn="l" rtl="0">
              <a:lnSpc>
                <a:spcPct val="140000"/>
              </a:lnSpc>
              <a:spcBef>
                <a:spcPts val="0"/>
              </a:spcBef>
              <a:spcAft>
                <a:spcPts val="0"/>
              </a:spcAft>
              <a:buNone/>
            </a:pPr>
            <a:endParaRPr sz="2000" dirty="0">
              <a:solidFill>
                <a:schemeClr val="dk1"/>
              </a:solidFill>
            </a:endParaRPr>
          </a:p>
        </p:txBody>
      </p:sp>
      <p:sp>
        <p:nvSpPr>
          <p:cNvPr id="9" name="TextBox 8">
            <a:extLst>
              <a:ext uri="{FF2B5EF4-FFF2-40B4-BE49-F238E27FC236}">
                <a16:creationId xmlns:a16="http://schemas.microsoft.com/office/drawing/2014/main" id="{15F8880A-6D18-E573-60A8-B9C8A760FCA6}"/>
              </a:ext>
            </a:extLst>
          </p:cNvPr>
          <p:cNvSpPr txBox="1"/>
          <p:nvPr/>
        </p:nvSpPr>
        <p:spPr>
          <a:xfrm>
            <a:off x="4445344" y="1938331"/>
            <a:ext cx="7073900" cy="4248792"/>
          </a:xfrm>
          <a:prstGeom prst="rect">
            <a:avLst/>
          </a:prstGeom>
          <a:noFill/>
        </p:spPr>
        <p:txBody>
          <a:bodyPr wrap="square">
            <a:spAutoFit/>
          </a:bodyPr>
          <a:lstStyle/>
          <a:p>
            <a:pPr marL="0" lvl="0" indent="0" algn="l" rtl="0">
              <a:lnSpc>
                <a:spcPct val="120000"/>
              </a:lnSpc>
              <a:spcBef>
                <a:spcPts val="0"/>
              </a:spcBef>
              <a:spcAft>
                <a:spcPts val="0"/>
              </a:spcAft>
              <a:buNone/>
            </a:pPr>
            <a:r>
              <a:rPr lang="en-US" sz="1800" b="1" dirty="0">
                <a:solidFill>
                  <a:srgbClr val="171D4B"/>
                </a:solidFill>
              </a:rPr>
              <a:t>To put together a successful narrative:</a:t>
            </a:r>
          </a:p>
          <a:p>
            <a:pPr marL="457200" lvl="0" indent="-304800" algn="l" rtl="0">
              <a:lnSpc>
                <a:spcPct val="120000"/>
              </a:lnSpc>
              <a:spcBef>
                <a:spcPts val="0"/>
              </a:spcBef>
              <a:spcAft>
                <a:spcPts val="0"/>
              </a:spcAft>
              <a:buClr>
                <a:srgbClr val="171D4B"/>
              </a:buClr>
              <a:buSzPts val="1200"/>
              <a:buChar char="●"/>
            </a:pPr>
            <a:r>
              <a:rPr lang="en-US" sz="1600" b="1" dirty="0">
                <a:solidFill>
                  <a:srgbClr val="171D4B"/>
                </a:solidFill>
              </a:rPr>
              <a:t>Be concise - </a:t>
            </a:r>
            <a:r>
              <a:rPr lang="en-US" sz="1600" dirty="0">
                <a:solidFill>
                  <a:srgbClr val="171D4B"/>
                </a:solidFill>
              </a:rPr>
              <a:t>Data is far more valuable than fluff. Use data to backup your points. For example, if you want to grow sales of a value-added product in your local area, include data that shows the local population size and target demographic population, state or local data on consumer purchases historically, your historic revenue that product, etc. </a:t>
            </a:r>
          </a:p>
          <a:p>
            <a:pPr marL="457200" lvl="0" indent="-304800" algn="l" rtl="0">
              <a:lnSpc>
                <a:spcPct val="120000"/>
              </a:lnSpc>
              <a:spcBef>
                <a:spcPts val="0"/>
              </a:spcBef>
              <a:spcAft>
                <a:spcPts val="0"/>
              </a:spcAft>
              <a:buClr>
                <a:srgbClr val="171D4B"/>
              </a:buClr>
              <a:buSzPts val="1200"/>
              <a:buChar char="●"/>
            </a:pPr>
            <a:r>
              <a:rPr lang="en-US" sz="1600" b="1" dirty="0">
                <a:solidFill>
                  <a:srgbClr val="171D4B"/>
                </a:solidFill>
              </a:rPr>
              <a:t>Be specific - </a:t>
            </a:r>
            <a:r>
              <a:rPr lang="en-US" sz="1600" dirty="0">
                <a:solidFill>
                  <a:srgbClr val="171D4B"/>
                </a:solidFill>
              </a:rPr>
              <a:t>Include information and data specific to your project. Instead of sharing national dairy trends, talk specifically about trends within your state or county if you’re focusing on selling a product locally.  </a:t>
            </a:r>
          </a:p>
          <a:p>
            <a:pPr marL="457200" lvl="0" indent="-304800" algn="l" rtl="0">
              <a:lnSpc>
                <a:spcPct val="120000"/>
              </a:lnSpc>
              <a:spcBef>
                <a:spcPts val="0"/>
              </a:spcBef>
              <a:spcAft>
                <a:spcPts val="0"/>
              </a:spcAft>
              <a:buClr>
                <a:srgbClr val="171D4B"/>
              </a:buClr>
              <a:buSzPts val="1200"/>
              <a:buChar char="●"/>
            </a:pPr>
            <a:r>
              <a:rPr lang="en-US" sz="1600" b="1" dirty="0">
                <a:solidFill>
                  <a:srgbClr val="171D4B"/>
                </a:solidFill>
              </a:rPr>
              <a:t>Be consistent </a:t>
            </a:r>
            <a:r>
              <a:rPr lang="en-US" sz="1600" dirty="0">
                <a:solidFill>
                  <a:srgbClr val="171D4B"/>
                </a:solidFill>
              </a:rPr>
              <a:t>- Your overall application should tell a cohesive story about your business, your long-term goals, and how your specific project goals, work plan and expenses will contribute to your long-term business goals.</a:t>
            </a:r>
          </a:p>
          <a:p>
            <a:pPr marL="457200" lvl="0" indent="-304800" algn="l" rtl="0">
              <a:lnSpc>
                <a:spcPct val="120000"/>
              </a:lnSpc>
              <a:spcBef>
                <a:spcPts val="0"/>
              </a:spcBef>
              <a:spcAft>
                <a:spcPts val="0"/>
              </a:spcAft>
              <a:buClr>
                <a:srgbClr val="171D4B"/>
              </a:buClr>
              <a:buSzPts val="1200"/>
              <a:buChar char="●"/>
            </a:pPr>
            <a:r>
              <a:rPr lang="en-US" sz="1600" b="1" dirty="0">
                <a:solidFill>
                  <a:srgbClr val="171D4B"/>
                </a:solidFill>
              </a:rPr>
              <a:t>Fulfill the requirements</a:t>
            </a:r>
            <a:r>
              <a:rPr lang="en-US" sz="1600" dirty="0">
                <a:solidFill>
                  <a:srgbClr val="171D4B"/>
                </a:solidFill>
              </a:rPr>
              <a:t> - Make sure you answer all the questions and follow the word / character count limits.</a:t>
            </a:r>
          </a:p>
        </p:txBody>
      </p:sp>
    </p:spTree>
    <p:extLst>
      <p:ext uri="{BB962C8B-B14F-4D97-AF65-F5344CB8AC3E}">
        <p14:creationId xmlns:p14="http://schemas.microsoft.com/office/powerpoint/2010/main" val="4175616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D2E51-864F-1245-B7D1-58A481E918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1C5B1A5-615E-094A-E9F4-B3E1733A6398}"/>
              </a:ext>
            </a:extLst>
          </p:cNvPr>
          <p:cNvSpPr>
            <a:spLocks noGrp="1"/>
          </p:cNvSpPr>
          <p:nvPr>
            <p:ph type="title"/>
          </p:nvPr>
        </p:nvSpPr>
        <p:spPr>
          <a:xfrm>
            <a:off x="1248200" y="670877"/>
            <a:ext cx="10410400" cy="602615"/>
          </a:xfrm>
        </p:spPr>
        <p:txBody>
          <a:bodyPr>
            <a:normAutofit fontScale="90000"/>
          </a:bodyPr>
          <a:lstStyle/>
          <a:p>
            <a:pPr marL="0" marR="0" lvl="0" indent="0" rtl="0">
              <a:lnSpc>
                <a:spcPct val="140000"/>
              </a:lnSpc>
              <a:spcBef>
                <a:spcPts val="0"/>
              </a:spcBef>
              <a:spcAft>
                <a:spcPts val="0"/>
              </a:spcAft>
              <a:buNone/>
            </a:pPr>
            <a:r>
              <a:rPr lang="en-US" sz="3600" b="1" dirty="0">
                <a:solidFill>
                  <a:srgbClr val="171D4B"/>
                </a:solidFill>
              </a:rPr>
              <a:t>Review and submit grant</a:t>
            </a:r>
            <a:endParaRPr lang="en-US" sz="800" dirty="0"/>
          </a:p>
        </p:txBody>
      </p:sp>
      <p:grpSp>
        <p:nvGrpSpPr>
          <p:cNvPr id="5" name="Google Shape;236;p31">
            <a:extLst>
              <a:ext uri="{FF2B5EF4-FFF2-40B4-BE49-F238E27FC236}">
                <a16:creationId xmlns:a16="http://schemas.microsoft.com/office/drawing/2014/main" id="{55F2A1A7-C201-AA46-EA81-081EA09C40E7}"/>
              </a:ext>
            </a:extLst>
          </p:cNvPr>
          <p:cNvGrpSpPr/>
          <p:nvPr/>
        </p:nvGrpSpPr>
        <p:grpSpPr>
          <a:xfrm>
            <a:off x="275562" y="585725"/>
            <a:ext cx="972638" cy="772920"/>
            <a:chOff x="555925" y="1579613"/>
            <a:chExt cx="258600" cy="205500"/>
          </a:xfrm>
        </p:grpSpPr>
        <p:sp>
          <p:nvSpPr>
            <p:cNvPr id="6" name="Google Shape;237;p31">
              <a:extLst>
                <a:ext uri="{FF2B5EF4-FFF2-40B4-BE49-F238E27FC236}">
                  <a16:creationId xmlns:a16="http://schemas.microsoft.com/office/drawing/2014/main" id="{DE7C9C71-8A36-0997-2891-F4289C1B9738}"/>
                </a:ext>
              </a:extLst>
            </p:cNvPr>
            <p:cNvSpPr/>
            <p:nvPr/>
          </p:nvSpPr>
          <p:spPr>
            <a:xfrm>
              <a:off x="582475" y="1579613"/>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400">
                <a:latin typeface="Calibri"/>
                <a:ea typeface="Calibri"/>
                <a:cs typeface="Calibri"/>
                <a:sym typeface="Calibri"/>
              </a:endParaRPr>
            </a:p>
          </p:txBody>
        </p:sp>
        <p:sp>
          <p:nvSpPr>
            <p:cNvPr id="7" name="Google Shape;238;p31">
              <a:extLst>
                <a:ext uri="{FF2B5EF4-FFF2-40B4-BE49-F238E27FC236}">
                  <a16:creationId xmlns:a16="http://schemas.microsoft.com/office/drawing/2014/main" id="{506B9E89-CED9-D9D5-FB9D-C245DB5864D3}"/>
                </a:ext>
              </a:extLst>
            </p:cNvPr>
            <p:cNvSpPr txBox="1"/>
            <p:nvPr/>
          </p:nvSpPr>
          <p:spPr>
            <a:xfrm>
              <a:off x="555925" y="1579613"/>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lt1"/>
                  </a:solidFill>
                  <a:latin typeface="Calibri"/>
                  <a:ea typeface="Calibri"/>
                  <a:cs typeface="Calibri"/>
                  <a:sym typeface="Calibri"/>
                </a:rPr>
                <a:t>5</a:t>
              </a:r>
              <a:endParaRPr sz="3600" dirty="0">
                <a:solidFill>
                  <a:schemeClr val="lt1"/>
                </a:solidFill>
                <a:latin typeface="Calibri"/>
                <a:ea typeface="Calibri"/>
                <a:cs typeface="Calibri"/>
                <a:sym typeface="Calibri"/>
              </a:endParaRPr>
            </a:p>
          </p:txBody>
        </p:sp>
      </p:grpSp>
      <p:sp>
        <p:nvSpPr>
          <p:cNvPr id="2" name="Google Shape;535;p45">
            <a:extLst>
              <a:ext uri="{FF2B5EF4-FFF2-40B4-BE49-F238E27FC236}">
                <a16:creationId xmlns:a16="http://schemas.microsoft.com/office/drawing/2014/main" id="{A33BC1A1-B1AF-E4D2-9706-F3525F4090E4}"/>
              </a:ext>
            </a:extLst>
          </p:cNvPr>
          <p:cNvSpPr txBox="1"/>
          <p:nvPr/>
        </p:nvSpPr>
        <p:spPr>
          <a:xfrm>
            <a:off x="1248200" y="2871373"/>
            <a:ext cx="5357352" cy="2492990"/>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None/>
            </a:pPr>
            <a:r>
              <a:rPr lang="en" b="1" dirty="0">
                <a:solidFill>
                  <a:srgbClr val="171D4B"/>
                </a:solidFill>
              </a:rPr>
              <a:t>Review your grant:</a:t>
            </a:r>
            <a:endParaRPr dirty="0">
              <a:solidFill>
                <a:srgbClr val="171D4B"/>
              </a:solidFill>
            </a:endParaRPr>
          </a:p>
          <a:p>
            <a:pPr marL="457200" lvl="0" indent="-317500" algn="l" rtl="0">
              <a:lnSpc>
                <a:spcPct val="120000"/>
              </a:lnSpc>
              <a:spcBef>
                <a:spcPts val="0"/>
              </a:spcBef>
              <a:spcAft>
                <a:spcPts val="0"/>
              </a:spcAft>
              <a:buClr>
                <a:srgbClr val="171D4B"/>
              </a:buClr>
              <a:buSzPts val="1400"/>
              <a:buAutoNum type="arabicPeriod"/>
            </a:pPr>
            <a:r>
              <a:rPr lang="en" dirty="0">
                <a:solidFill>
                  <a:srgbClr val="171D4B"/>
                </a:solidFill>
              </a:rPr>
              <a:t>Does it have any typos or grammatical errors?</a:t>
            </a:r>
            <a:endParaRPr dirty="0">
              <a:solidFill>
                <a:srgbClr val="171D4B"/>
              </a:solidFill>
            </a:endParaRPr>
          </a:p>
          <a:p>
            <a:pPr marL="457200" lvl="0" indent="-317500" algn="l" rtl="0">
              <a:lnSpc>
                <a:spcPct val="120000"/>
              </a:lnSpc>
              <a:spcBef>
                <a:spcPts val="0"/>
              </a:spcBef>
              <a:spcAft>
                <a:spcPts val="0"/>
              </a:spcAft>
              <a:buClr>
                <a:srgbClr val="171D4B"/>
              </a:buClr>
              <a:buSzPts val="1400"/>
              <a:buAutoNum type="arabicPeriod"/>
            </a:pPr>
            <a:r>
              <a:rPr lang="en" dirty="0">
                <a:solidFill>
                  <a:srgbClr val="171D4B"/>
                </a:solidFill>
              </a:rPr>
              <a:t>Does it meet the word or character limits?</a:t>
            </a:r>
            <a:endParaRPr dirty="0">
              <a:solidFill>
                <a:srgbClr val="171D4B"/>
              </a:solidFill>
            </a:endParaRPr>
          </a:p>
          <a:p>
            <a:pPr marL="457200" lvl="0" indent="-317500" algn="l" rtl="0">
              <a:lnSpc>
                <a:spcPct val="120000"/>
              </a:lnSpc>
              <a:spcBef>
                <a:spcPts val="0"/>
              </a:spcBef>
              <a:spcAft>
                <a:spcPts val="0"/>
              </a:spcAft>
              <a:buClr>
                <a:srgbClr val="171D4B"/>
              </a:buClr>
              <a:buSzPts val="1400"/>
              <a:buAutoNum type="arabicPeriod"/>
            </a:pPr>
            <a:r>
              <a:rPr lang="en" dirty="0">
                <a:solidFill>
                  <a:srgbClr val="171D4B"/>
                </a:solidFill>
              </a:rPr>
              <a:t>Does it include all required elements?</a:t>
            </a:r>
            <a:endParaRPr dirty="0">
              <a:solidFill>
                <a:srgbClr val="171D4B"/>
              </a:solidFill>
            </a:endParaRPr>
          </a:p>
          <a:p>
            <a:pPr marL="457200" lvl="0" indent="-317500" algn="l" rtl="0">
              <a:lnSpc>
                <a:spcPct val="120000"/>
              </a:lnSpc>
              <a:spcBef>
                <a:spcPts val="0"/>
              </a:spcBef>
              <a:spcAft>
                <a:spcPts val="0"/>
              </a:spcAft>
              <a:buClr>
                <a:srgbClr val="171D4B"/>
              </a:buClr>
              <a:buSzPts val="1400"/>
              <a:buAutoNum type="arabicPeriod"/>
            </a:pPr>
            <a:r>
              <a:rPr lang="en" dirty="0">
                <a:solidFill>
                  <a:srgbClr val="171D4B"/>
                </a:solidFill>
              </a:rPr>
              <a:t>Did I address all points in the rubric (when included)?</a:t>
            </a:r>
            <a:endParaRPr dirty="0">
              <a:solidFill>
                <a:srgbClr val="171D4B"/>
              </a:solidFill>
            </a:endParaRPr>
          </a:p>
          <a:p>
            <a:pPr marL="0" lvl="0" indent="0" algn="l" rtl="0">
              <a:lnSpc>
                <a:spcPct val="120000"/>
              </a:lnSpc>
              <a:spcBef>
                <a:spcPts val="0"/>
              </a:spcBef>
              <a:spcAft>
                <a:spcPts val="0"/>
              </a:spcAft>
              <a:buNone/>
            </a:pPr>
            <a:endParaRPr dirty="0">
              <a:solidFill>
                <a:srgbClr val="171D4B"/>
              </a:solidFill>
            </a:endParaRPr>
          </a:p>
          <a:p>
            <a:pPr marL="0" lvl="0" indent="0" algn="l" rtl="0">
              <a:lnSpc>
                <a:spcPct val="120000"/>
              </a:lnSpc>
              <a:spcBef>
                <a:spcPts val="0"/>
              </a:spcBef>
              <a:spcAft>
                <a:spcPts val="0"/>
              </a:spcAft>
              <a:buNone/>
            </a:pPr>
            <a:endParaRPr sz="900" dirty="0">
              <a:solidFill>
                <a:srgbClr val="171D4B"/>
              </a:solidFill>
            </a:endParaRPr>
          </a:p>
        </p:txBody>
      </p:sp>
      <p:sp>
        <p:nvSpPr>
          <p:cNvPr id="8" name="Google Shape;529;p45">
            <a:extLst>
              <a:ext uri="{FF2B5EF4-FFF2-40B4-BE49-F238E27FC236}">
                <a16:creationId xmlns:a16="http://schemas.microsoft.com/office/drawing/2014/main" id="{C2F525E5-7D3F-F58D-7E19-B8126BB03570}"/>
              </a:ext>
            </a:extLst>
          </p:cNvPr>
          <p:cNvSpPr/>
          <p:nvPr/>
        </p:nvSpPr>
        <p:spPr>
          <a:xfrm>
            <a:off x="0" y="5591275"/>
            <a:ext cx="12192000" cy="681000"/>
          </a:xfrm>
          <a:prstGeom prst="rect">
            <a:avLst/>
          </a:prstGeom>
          <a:solidFill>
            <a:srgbClr val="D8DF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FF1"/>
              </a:solidFill>
              <a:latin typeface="Arial"/>
              <a:ea typeface="Arial"/>
              <a:cs typeface="Arial"/>
              <a:sym typeface="Arial"/>
            </a:endParaRPr>
          </a:p>
        </p:txBody>
      </p:sp>
      <p:grpSp>
        <p:nvGrpSpPr>
          <p:cNvPr id="10" name="Google Shape;530;p45">
            <a:extLst>
              <a:ext uri="{FF2B5EF4-FFF2-40B4-BE49-F238E27FC236}">
                <a16:creationId xmlns:a16="http://schemas.microsoft.com/office/drawing/2014/main" id="{5C837E94-6F75-AB59-AE8F-6D01A6AB7FD9}"/>
              </a:ext>
            </a:extLst>
          </p:cNvPr>
          <p:cNvGrpSpPr/>
          <p:nvPr/>
        </p:nvGrpSpPr>
        <p:grpSpPr>
          <a:xfrm>
            <a:off x="801629" y="5651231"/>
            <a:ext cx="11344549" cy="561088"/>
            <a:chOff x="549153" y="3596106"/>
            <a:chExt cx="11344549" cy="561088"/>
          </a:xfrm>
        </p:grpSpPr>
        <p:sp>
          <p:nvSpPr>
            <p:cNvPr id="11" name="Google Shape;531;p45">
              <a:extLst>
                <a:ext uri="{FF2B5EF4-FFF2-40B4-BE49-F238E27FC236}">
                  <a16:creationId xmlns:a16="http://schemas.microsoft.com/office/drawing/2014/main" id="{C85786D5-8171-46C5-883C-E71E8997DBCA}"/>
                </a:ext>
              </a:extLst>
            </p:cNvPr>
            <p:cNvSpPr txBox="1"/>
            <p:nvPr/>
          </p:nvSpPr>
          <p:spPr>
            <a:xfrm>
              <a:off x="1210072" y="3673517"/>
              <a:ext cx="10683630" cy="40626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2400" b="1" i="0" u="none" strike="noStrike" cap="none" dirty="0">
                  <a:solidFill>
                    <a:srgbClr val="171D4B"/>
                  </a:solidFill>
                </a:rPr>
                <a:t>Tip</a:t>
              </a:r>
              <a:r>
                <a:rPr lang="en" sz="2400" b="0" i="0" u="none" strike="noStrike" cap="none" dirty="0">
                  <a:solidFill>
                    <a:srgbClr val="171D4B"/>
                  </a:solidFill>
                  <a:latin typeface="Arial"/>
                  <a:ea typeface="Arial"/>
                  <a:cs typeface="Arial"/>
                  <a:sym typeface="Arial"/>
                </a:rPr>
                <a:t>: </a:t>
              </a:r>
              <a:r>
                <a:rPr lang="en" sz="2400" dirty="0">
                  <a:solidFill>
                    <a:srgbClr val="171D4B"/>
                  </a:solidFill>
                </a:rPr>
                <a:t>Make sure you get a confirmation that they received your grant submission</a:t>
              </a:r>
              <a:endParaRPr sz="2400" dirty="0">
                <a:solidFill>
                  <a:srgbClr val="171D4B"/>
                </a:solidFill>
              </a:endParaRPr>
            </a:p>
          </p:txBody>
        </p:sp>
        <p:pic>
          <p:nvPicPr>
            <p:cNvPr id="12" name="Google Shape;532;p45">
              <a:extLst>
                <a:ext uri="{FF2B5EF4-FFF2-40B4-BE49-F238E27FC236}">
                  <a16:creationId xmlns:a16="http://schemas.microsoft.com/office/drawing/2014/main" id="{A859088B-58E7-5544-D622-A1DDAE3E36D7}"/>
                </a:ext>
              </a:extLst>
            </p:cNvPr>
            <p:cNvPicPr preferRelativeResize="0"/>
            <p:nvPr/>
          </p:nvPicPr>
          <p:blipFill>
            <a:blip r:embed="rId2">
              <a:alphaModFix/>
            </a:blip>
            <a:stretch>
              <a:fillRect/>
            </a:stretch>
          </p:blipFill>
          <p:spPr>
            <a:xfrm>
              <a:off x="549153" y="3596106"/>
              <a:ext cx="615097" cy="561088"/>
            </a:xfrm>
            <a:prstGeom prst="rect">
              <a:avLst/>
            </a:prstGeom>
            <a:noFill/>
            <a:ln>
              <a:noFill/>
            </a:ln>
          </p:spPr>
        </p:pic>
      </p:grpSp>
      <p:sp>
        <p:nvSpPr>
          <p:cNvPr id="15" name="TextBox 14">
            <a:extLst>
              <a:ext uri="{FF2B5EF4-FFF2-40B4-BE49-F238E27FC236}">
                <a16:creationId xmlns:a16="http://schemas.microsoft.com/office/drawing/2014/main" id="{5BE0E4DA-FFC3-0743-D50A-02D9638C7843}"/>
              </a:ext>
            </a:extLst>
          </p:cNvPr>
          <p:cNvSpPr txBox="1"/>
          <p:nvPr/>
        </p:nvSpPr>
        <p:spPr>
          <a:xfrm>
            <a:off x="6897900" y="2883826"/>
            <a:ext cx="4379700" cy="1402756"/>
          </a:xfrm>
          <a:prstGeom prst="rect">
            <a:avLst/>
          </a:prstGeom>
          <a:noFill/>
        </p:spPr>
        <p:txBody>
          <a:bodyPr wrap="square">
            <a:spAutoFit/>
          </a:bodyPr>
          <a:lstStyle/>
          <a:p>
            <a:pPr marL="0" lvl="0" indent="0" algn="l" rtl="0">
              <a:lnSpc>
                <a:spcPct val="120000"/>
              </a:lnSpc>
              <a:spcBef>
                <a:spcPts val="0"/>
              </a:spcBef>
              <a:spcAft>
                <a:spcPts val="0"/>
              </a:spcAft>
              <a:buNone/>
            </a:pPr>
            <a:r>
              <a:rPr lang="en-US" b="1" dirty="0">
                <a:solidFill>
                  <a:srgbClr val="171D4B"/>
                </a:solidFill>
              </a:rPr>
              <a:t>Submit grant</a:t>
            </a:r>
            <a:r>
              <a:rPr lang="en-US" dirty="0">
                <a:solidFill>
                  <a:srgbClr val="171D4B"/>
                </a:solidFill>
              </a:rPr>
              <a:t>:</a:t>
            </a:r>
          </a:p>
          <a:p>
            <a:pPr marL="0" lvl="0" indent="0" algn="l" rtl="0">
              <a:lnSpc>
                <a:spcPct val="120000"/>
              </a:lnSpc>
              <a:spcBef>
                <a:spcPts val="0"/>
              </a:spcBef>
              <a:spcAft>
                <a:spcPts val="0"/>
              </a:spcAft>
              <a:buNone/>
            </a:pPr>
            <a:r>
              <a:rPr lang="en-US" dirty="0">
                <a:solidFill>
                  <a:srgbClr val="171D4B"/>
                </a:solidFill>
              </a:rPr>
              <a:t>Check to see the preferred submission format (e.g., online portal, email with 1 document, etc.)</a:t>
            </a:r>
          </a:p>
        </p:txBody>
      </p:sp>
      <p:pic>
        <p:nvPicPr>
          <p:cNvPr id="16" name="Picture 15">
            <a:extLst>
              <a:ext uri="{FF2B5EF4-FFF2-40B4-BE49-F238E27FC236}">
                <a16:creationId xmlns:a16="http://schemas.microsoft.com/office/drawing/2014/main" id="{687B32E0-4786-F46A-ED59-950226AC4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75" y="1964470"/>
            <a:ext cx="766816" cy="871167"/>
          </a:xfrm>
          <a:prstGeom prst="rect">
            <a:avLst/>
          </a:prstGeom>
        </p:spPr>
      </p:pic>
      <p:pic>
        <p:nvPicPr>
          <p:cNvPr id="18" name="Picture 17" descr="A blue check mark in a circle&#10;&#10;Description automatically generated">
            <a:extLst>
              <a:ext uri="{FF2B5EF4-FFF2-40B4-BE49-F238E27FC236}">
                <a16:creationId xmlns:a16="http://schemas.microsoft.com/office/drawing/2014/main" id="{F902E306-810D-011B-3590-A19D0888C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363" y="1964470"/>
            <a:ext cx="961792" cy="1051772"/>
          </a:xfrm>
          <a:prstGeom prst="rect">
            <a:avLst/>
          </a:prstGeom>
        </p:spPr>
      </p:pic>
    </p:spTree>
    <p:extLst>
      <p:ext uri="{BB962C8B-B14F-4D97-AF65-F5344CB8AC3E}">
        <p14:creationId xmlns:p14="http://schemas.microsoft.com/office/powerpoint/2010/main" val="3248602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4528C-0122-C203-8B0E-C200F29585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E50EEF6-9D21-8CE4-85D1-06CCC34FDD42}"/>
              </a:ext>
            </a:extLst>
          </p:cNvPr>
          <p:cNvSpPr>
            <a:spLocks noGrp="1"/>
          </p:cNvSpPr>
          <p:nvPr>
            <p:ph type="title"/>
          </p:nvPr>
        </p:nvSpPr>
        <p:spPr>
          <a:xfrm>
            <a:off x="1248200" y="670877"/>
            <a:ext cx="10410400" cy="602615"/>
          </a:xfrm>
        </p:spPr>
        <p:txBody>
          <a:bodyPr>
            <a:normAutofit fontScale="90000"/>
          </a:bodyPr>
          <a:lstStyle/>
          <a:p>
            <a:pPr marL="0" marR="0" lvl="0" indent="0" rtl="0">
              <a:lnSpc>
                <a:spcPct val="140000"/>
              </a:lnSpc>
              <a:spcBef>
                <a:spcPts val="0"/>
              </a:spcBef>
              <a:spcAft>
                <a:spcPts val="0"/>
              </a:spcAft>
              <a:buNone/>
            </a:pPr>
            <a:r>
              <a:rPr lang="en-US" sz="3600" b="1" dirty="0">
                <a:solidFill>
                  <a:srgbClr val="171D4B"/>
                </a:solidFill>
              </a:rPr>
              <a:t>Post-award follow ups</a:t>
            </a:r>
            <a:endParaRPr lang="en-US" sz="800" dirty="0"/>
          </a:p>
        </p:txBody>
      </p:sp>
      <p:grpSp>
        <p:nvGrpSpPr>
          <p:cNvPr id="5" name="Google Shape;236;p31">
            <a:extLst>
              <a:ext uri="{FF2B5EF4-FFF2-40B4-BE49-F238E27FC236}">
                <a16:creationId xmlns:a16="http://schemas.microsoft.com/office/drawing/2014/main" id="{E7907001-14FB-C762-BB03-35A13B646617}"/>
              </a:ext>
            </a:extLst>
          </p:cNvPr>
          <p:cNvGrpSpPr/>
          <p:nvPr/>
        </p:nvGrpSpPr>
        <p:grpSpPr>
          <a:xfrm>
            <a:off x="275562" y="585725"/>
            <a:ext cx="972638" cy="772920"/>
            <a:chOff x="555925" y="1579613"/>
            <a:chExt cx="258600" cy="205500"/>
          </a:xfrm>
        </p:grpSpPr>
        <p:sp>
          <p:nvSpPr>
            <p:cNvPr id="6" name="Google Shape;237;p31">
              <a:extLst>
                <a:ext uri="{FF2B5EF4-FFF2-40B4-BE49-F238E27FC236}">
                  <a16:creationId xmlns:a16="http://schemas.microsoft.com/office/drawing/2014/main" id="{44CE6BD3-6E6F-E480-418A-0377526859CA}"/>
                </a:ext>
              </a:extLst>
            </p:cNvPr>
            <p:cNvSpPr/>
            <p:nvPr/>
          </p:nvSpPr>
          <p:spPr>
            <a:xfrm>
              <a:off x="582475" y="1579613"/>
              <a:ext cx="205500" cy="205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400">
                <a:latin typeface="Calibri"/>
                <a:ea typeface="Calibri"/>
                <a:cs typeface="Calibri"/>
                <a:sym typeface="Calibri"/>
              </a:endParaRPr>
            </a:p>
          </p:txBody>
        </p:sp>
        <p:sp>
          <p:nvSpPr>
            <p:cNvPr id="7" name="Google Shape;238;p31">
              <a:extLst>
                <a:ext uri="{FF2B5EF4-FFF2-40B4-BE49-F238E27FC236}">
                  <a16:creationId xmlns:a16="http://schemas.microsoft.com/office/drawing/2014/main" id="{67CEBAF2-68C3-A531-632C-CC5527378211}"/>
                </a:ext>
              </a:extLst>
            </p:cNvPr>
            <p:cNvSpPr txBox="1"/>
            <p:nvPr/>
          </p:nvSpPr>
          <p:spPr>
            <a:xfrm>
              <a:off x="555925" y="1579613"/>
              <a:ext cx="2586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lt1"/>
                  </a:solidFill>
                  <a:latin typeface="Calibri"/>
                  <a:ea typeface="Calibri"/>
                  <a:cs typeface="Calibri"/>
                  <a:sym typeface="Calibri"/>
                </a:rPr>
                <a:t>6</a:t>
              </a:r>
              <a:endParaRPr sz="3600" dirty="0">
                <a:solidFill>
                  <a:schemeClr val="lt1"/>
                </a:solidFill>
                <a:latin typeface="Calibri"/>
                <a:ea typeface="Calibri"/>
                <a:cs typeface="Calibri"/>
                <a:sym typeface="Calibri"/>
              </a:endParaRPr>
            </a:p>
          </p:txBody>
        </p:sp>
      </p:grpSp>
      <p:grpSp>
        <p:nvGrpSpPr>
          <p:cNvPr id="23" name="Group 22">
            <a:extLst>
              <a:ext uri="{FF2B5EF4-FFF2-40B4-BE49-F238E27FC236}">
                <a16:creationId xmlns:a16="http://schemas.microsoft.com/office/drawing/2014/main" id="{0170C3C6-1DD6-38C6-747D-0408F226F7E8}"/>
              </a:ext>
            </a:extLst>
          </p:cNvPr>
          <p:cNvGrpSpPr/>
          <p:nvPr/>
        </p:nvGrpSpPr>
        <p:grpSpPr>
          <a:xfrm>
            <a:off x="477293" y="1580412"/>
            <a:ext cx="11346037" cy="4691863"/>
            <a:chOff x="521300" y="1212113"/>
            <a:chExt cx="7968900" cy="3295334"/>
          </a:xfrm>
        </p:grpSpPr>
        <p:sp>
          <p:nvSpPr>
            <p:cNvPr id="3" name="Google Shape;546;p46">
              <a:extLst>
                <a:ext uri="{FF2B5EF4-FFF2-40B4-BE49-F238E27FC236}">
                  <a16:creationId xmlns:a16="http://schemas.microsoft.com/office/drawing/2014/main" id="{E74287FB-12DE-4AA1-2E01-3E5FFA9AA779}"/>
                </a:ext>
              </a:extLst>
            </p:cNvPr>
            <p:cNvSpPr/>
            <p:nvPr/>
          </p:nvSpPr>
          <p:spPr>
            <a:xfrm>
              <a:off x="1653500" y="1842958"/>
              <a:ext cx="1169700" cy="1169700"/>
            </a:xfrm>
            <a:prstGeom prst="flowChartConnector">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 name="Google Shape;551;p46">
              <a:extLst>
                <a:ext uri="{FF2B5EF4-FFF2-40B4-BE49-F238E27FC236}">
                  <a16:creationId xmlns:a16="http://schemas.microsoft.com/office/drawing/2014/main" id="{B8C40291-7CC7-0EDA-A237-868EBE3C1A7A}"/>
                </a:ext>
              </a:extLst>
            </p:cNvPr>
            <p:cNvSpPr txBox="1"/>
            <p:nvPr/>
          </p:nvSpPr>
          <p:spPr>
            <a:xfrm>
              <a:off x="521300" y="1212113"/>
              <a:ext cx="7968900" cy="311281"/>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None/>
              </a:pPr>
              <a:r>
                <a:rPr lang="en" sz="2400" b="1" dirty="0">
                  <a:solidFill>
                    <a:srgbClr val="171D4B"/>
                  </a:solidFill>
                </a:rPr>
                <a:t>Some grants require follow ups after you’ve been notified of the award</a:t>
              </a:r>
              <a:endParaRPr sz="2400" dirty="0">
                <a:solidFill>
                  <a:srgbClr val="171D4B"/>
                </a:solidFill>
              </a:endParaRPr>
            </a:p>
          </p:txBody>
        </p:sp>
        <p:pic>
          <p:nvPicPr>
            <p:cNvPr id="17" name="Google Shape;552;p46">
              <a:extLst>
                <a:ext uri="{FF2B5EF4-FFF2-40B4-BE49-F238E27FC236}">
                  <a16:creationId xmlns:a16="http://schemas.microsoft.com/office/drawing/2014/main" id="{2B45535B-C765-45D5-D565-49020F205A53}"/>
                </a:ext>
              </a:extLst>
            </p:cNvPr>
            <p:cNvPicPr preferRelativeResize="0"/>
            <p:nvPr/>
          </p:nvPicPr>
          <p:blipFill>
            <a:blip r:embed="rId2">
              <a:alphaModFix/>
            </a:blip>
            <a:stretch>
              <a:fillRect/>
            </a:stretch>
          </p:blipFill>
          <p:spPr>
            <a:xfrm>
              <a:off x="1930961" y="2120395"/>
              <a:ext cx="614825" cy="614825"/>
            </a:xfrm>
            <a:prstGeom prst="rect">
              <a:avLst/>
            </a:prstGeom>
            <a:noFill/>
            <a:ln>
              <a:noFill/>
            </a:ln>
          </p:spPr>
        </p:pic>
        <p:sp>
          <p:nvSpPr>
            <p:cNvPr id="19" name="Google Shape;553;p46">
              <a:extLst>
                <a:ext uri="{FF2B5EF4-FFF2-40B4-BE49-F238E27FC236}">
                  <a16:creationId xmlns:a16="http://schemas.microsoft.com/office/drawing/2014/main" id="{1F9516BC-7015-4508-84C6-CE465D601957}"/>
                </a:ext>
              </a:extLst>
            </p:cNvPr>
            <p:cNvSpPr txBox="1"/>
            <p:nvPr/>
          </p:nvSpPr>
          <p:spPr>
            <a:xfrm>
              <a:off x="879127" y="3132645"/>
              <a:ext cx="3143708" cy="1063521"/>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 sz="2400" b="1" dirty="0">
                  <a:solidFill>
                    <a:srgbClr val="171D4B"/>
                  </a:solidFill>
                </a:rPr>
                <a:t>Immediate follow ups</a:t>
              </a:r>
              <a:endParaRPr sz="2400" b="1" dirty="0">
                <a:solidFill>
                  <a:srgbClr val="171D4B"/>
                </a:solidFill>
              </a:endParaRPr>
            </a:p>
            <a:p>
              <a:pPr marL="0" lvl="0" indent="0" algn="ctr" rtl="0">
                <a:lnSpc>
                  <a:spcPct val="120000"/>
                </a:lnSpc>
                <a:spcBef>
                  <a:spcPts val="0"/>
                </a:spcBef>
                <a:spcAft>
                  <a:spcPts val="0"/>
                </a:spcAft>
                <a:buNone/>
              </a:pPr>
              <a:r>
                <a:rPr lang="en" sz="2400" dirty="0">
                  <a:solidFill>
                    <a:srgbClr val="171D4B"/>
                  </a:solidFill>
                </a:rPr>
                <a:t>Signing a grant agreement, providing tax documents</a:t>
              </a:r>
              <a:endParaRPr sz="2400" dirty="0"/>
            </a:p>
          </p:txBody>
        </p:sp>
        <p:pic>
          <p:nvPicPr>
            <p:cNvPr id="20" name="Google Shape;554;p46">
              <a:extLst>
                <a:ext uri="{FF2B5EF4-FFF2-40B4-BE49-F238E27FC236}">
                  <a16:creationId xmlns:a16="http://schemas.microsoft.com/office/drawing/2014/main" id="{F8ED8A4B-7277-137C-04E4-C88871911537}"/>
                </a:ext>
              </a:extLst>
            </p:cNvPr>
            <p:cNvPicPr preferRelativeResize="0"/>
            <p:nvPr/>
          </p:nvPicPr>
          <p:blipFill>
            <a:blip r:embed="rId3">
              <a:alphaModFix/>
            </a:blip>
            <a:stretch>
              <a:fillRect/>
            </a:stretch>
          </p:blipFill>
          <p:spPr>
            <a:xfrm>
              <a:off x="6059993" y="2120401"/>
              <a:ext cx="614826" cy="614824"/>
            </a:xfrm>
            <a:prstGeom prst="rect">
              <a:avLst/>
            </a:prstGeom>
            <a:noFill/>
            <a:ln>
              <a:noFill/>
            </a:ln>
          </p:spPr>
        </p:pic>
        <p:sp>
          <p:nvSpPr>
            <p:cNvPr id="21" name="Google Shape;556;p46">
              <a:extLst>
                <a:ext uri="{FF2B5EF4-FFF2-40B4-BE49-F238E27FC236}">
                  <a16:creationId xmlns:a16="http://schemas.microsoft.com/office/drawing/2014/main" id="{B47B4377-D107-284A-DD4A-F7B39AE48E06}"/>
                </a:ext>
              </a:extLst>
            </p:cNvPr>
            <p:cNvSpPr txBox="1"/>
            <p:nvPr/>
          </p:nvSpPr>
          <p:spPr>
            <a:xfrm>
              <a:off x="5086859" y="3132645"/>
              <a:ext cx="3143708" cy="1374802"/>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 sz="2400" b="1" dirty="0">
                  <a:solidFill>
                    <a:srgbClr val="171D4B"/>
                  </a:solidFill>
                </a:rPr>
                <a:t>Longer-term follow ups</a:t>
              </a:r>
              <a:endParaRPr sz="2400" dirty="0">
                <a:solidFill>
                  <a:srgbClr val="171D4B"/>
                </a:solidFill>
              </a:endParaRPr>
            </a:p>
            <a:p>
              <a:pPr marL="0" lvl="0" indent="0" algn="ctr" rtl="0">
                <a:lnSpc>
                  <a:spcPct val="120000"/>
                </a:lnSpc>
                <a:spcBef>
                  <a:spcPts val="0"/>
                </a:spcBef>
                <a:spcAft>
                  <a:spcPts val="0"/>
                </a:spcAft>
                <a:buNone/>
              </a:pPr>
              <a:r>
                <a:rPr lang="en" sz="2400" dirty="0">
                  <a:solidFill>
                    <a:srgbClr val="171D4B"/>
                  </a:solidFill>
                </a:rPr>
                <a:t>6-month, 12-month reporting on the progress of your project and use of the grant</a:t>
              </a:r>
              <a:endParaRPr sz="2400" dirty="0"/>
            </a:p>
          </p:txBody>
        </p:sp>
        <p:sp>
          <p:nvSpPr>
            <p:cNvPr id="22" name="Google Shape;557;p46">
              <a:extLst>
                <a:ext uri="{FF2B5EF4-FFF2-40B4-BE49-F238E27FC236}">
                  <a16:creationId xmlns:a16="http://schemas.microsoft.com/office/drawing/2014/main" id="{9D20D7E4-93DC-7C8E-CF94-C9F5A769C004}"/>
                </a:ext>
              </a:extLst>
            </p:cNvPr>
            <p:cNvSpPr/>
            <p:nvPr/>
          </p:nvSpPr>
          <p:spPr>
            <a:xfrm>
              <a:off x="5782551" y="1842958"/>
              <a:ext cx="1169700" cy="1169700"/>
            </a:xfrm>
            <a:prstGeom prst="flowChartConnector">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Tree>
    <p:extLst>
      <p:ext uri="{BB962C8B-B14F-4D97-AF65-F5344CB8AC3E}">
        <p14:creationId xmlns:p14="http://schemas.microsoft.com/office/powerpoint/2010/main" val="3416229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FCA09-1E81-3EA4-42D7-30898842225F}"/>
              </a:ext>
            </a:extLst>
          </p:cNvPr>
          <p:cNvSpPr>
            <a:spLocks noGrp="1"/>
          </p:cNvSpPr>
          <p:nvPr>
            <p:ph type="title"/>
          </p:nvPr>
        </p:nvSpPr>
        <p:spPr>
          <a:xfrm>
            <a:off x="838200" y="2459038"/>
            <a:ext cx="10515600" cy="2852737"/>
          </a:xfrm>
        </p:spPr>
        <p:txBody>
          <a:bodyPr/>
          <a:lstStyle/>
          <a:p>
            <a:r>
              <a:rPr lang="en-US" sz="4800" b="1" dirty="0">
                <a:solidFill>
                  <a:srgbClr val="171D4B"/>
                </a:solidFill>
              </a:rPr>
              <a:t>Sources of support for the grant process</a:t>
            </a:r>
            <a:endParaRPr lang="en-US" dirty="0"/>
          </a:p>
        </p:txBody>
      </p:sp>
    </p:spTree>
    <p:extLst>
      <p:ext uri="{BB962C8B-B14F-4D97-AF65-F5344CB8AC3E}">
        <p14:creationId xmlns:p14="http://schemas.microsoft.com/office/powerpoint/2010/main" val="486816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12B35-E801-D6B2-2801-D82DA4ED28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0F7C1CE-0709-50DB-CA21-C93500D176C1}"/>
              </a:ext>
            </a:extLst>
          </p:cNvPr>
          <p:cNvSpPr>
            <a:spLocks noGrp="1"/>
          </p:cNvSpPr>
          <p:nvPr>
            <p:ph type="title"/>
          </p:nvPr>
        </p:nvSpPr>
        <p:spPr>
          <a:xfrm>
            <a:off x="477293" y="780287"/>
            <a:ext cx="10410400" cy="602615"/>
          </a:xfrm>
        </p:spPr>
        <p:txBody>
          <a:bodyPr>
            <a:normAutofit fontScale="90000"/>
          </a:bodyPr>
          <a:lstStyle/>
          <a:p>
            <a:pPr marL="0" marR="0" lvl="0" indent="0" rtl="0">
              <a:lnSpc>
                <a:spcPct val="140000"/>
              </a:lnSpc>
              <a:spcBef>
                <a:spcPts val="0"/>
              </a:spcBef>
              <a:spcAft>
                <a:spcPts val="0"/>
              </a:spcAft>
              <a:buNone/>
            </a:pPr>
            <a:r>
              <a:rPr lang="en-US" sz="3600" b="1" dirty="0">
                <a:solidFill>
                  <a:srgbClr val="171D4B"/>
                </a:solidFill>
              </a:rPr>
              <a:t>Sources of support for the grant process</a:t>
            </a:r>
            <a:endParaRPr lang="en-US" sz="800" dirty="0"/>
          </a:p>
        </p:txBody>
      </p:sp>
      <p:grpSp>
        <p:nvGrpSpPr>
          <p:cNvPr id="24" name="Group 23">
            <a:extLst>
              <a:ext uri="{FF2B5EF4-FFF2-40B4-BE49-F238E27FC236}">
                <a16:creationId xmlns:a16="http://schemas.microsoft.com/office/drawing/2014/main" id="{1AC2095E-2F63-AEB4-C9FA-C1AC2877A5B2}"/>
              </a:ext>
            </a:extLst>
          </p:cNvPr>
          <p:cNvGrpSpPr/>
          <p:nvPr/>
        </p:nvGrpSpPr>
        <p:grpSpPr>
          <a:xfrm>
            <a:off x="477293" y="2002550"/>
            <a:ext cx="11137686" cy="2709150"/>
            <a:chOff x="610350" y="1685050"/>
            <a:chExt cx="8003150" cy="1946700"/>
          </a:xfrm>
        </p:grpSpPr>
        <p:sp>
          <p:nvSpPr>
            <p:cNvPr id="2" name="Google Shape;570;p47">
              <a:extLst>
                <a:ext uri="{FF2B5EF4-FFF2-40B4-BE49-F238E27FC236}">
                  <a16:creationId xmlns:a16="http://schemas.microsoft.com/office/drawing/2014/main" id="{D7A3F3D1-43B6-6359-5ADE-980679C7680E}"/>
                </a:ext>
              </a:extLst>
            </p:cNvPr>
            <p:cNvSpPr/>
            <p:nvPr/>
          </p:nvSpPr>
          <p:spPr>
            <a:xfrm>
              <a:off x="610350" y="1685050"/>
              <a:ext cx="2491500" cy="1946700"/>
            </a:xfrm>
            <a:prstGeom prst="roundRect">
              <a:avLst>
                <a:gd name="adj" fmla="val 10000"/>
              </a:avLst>
            </a:prstGeom>
            <a:solidFill>
              <a:srgbClr val="D0D3DF">
                <a:alpha val="89800"/>
              </a:srgbClr>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71;p47">
              <a:extLst>
                <a:ext uri="{FF2B5EF4-FFF2-40B4-BE49-F238E27FC236}">
                  <a16:creationId xmlns:a16="http://schemas.microsoft.com/office/drawing/2014/main" id="{FBE529FD-BF56-FE2E-FC47-DB18E0A102B8}"/>
                </a:ext>
              </a:extLst>
            </p:cNvPr>
            <p:cNvSpPr txBox="1"/>
            <p:nvPr/>
          </p:nvSpPr>
          <p:spPr>
            <a:xfrm>
              <a:off x="708002" y="1769400"/>
              <a:ext cx="2261100" cy="37154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 sz="2800" b="1" dirty="0">
                  <a:solidFill>
                    <a:srgbClr val="171D4B"/>
                  </a:solidFill>
                </a:rPr>
                <a:t>Extension office</a:t>
              </a:r>
              <a:endParaRPr sz="1600" dirty="0"/>
            </a:p>
          </p:txBody>
        </p:sp>
        <p:sp>
          <p:nvSpPr>
            <p:cNvPr id="9" name="Google Shape;572;p47">
              <a:extLst>
                <a:ext uri="{FF2B5EF4-FFF2-40B4-BE49-F238E27FC236}">
                  <a16:creationId xmlns:a16="http://schemas.microsoft.com/office/drawing/2014/main" id="{36CC9BD4-59C0-6B0C-D747-4CEF3F1029D1}"/>
                </a:ext>
              </a:extLst>
            </p:cNvPr>
            <p:cNvSpPr/>
            <p:nvPr/>
          </p:nvSpPr>
          <p:spPr>
            <a:xfrm>
              <a:off x="3299800" y="1685050"/>
              <a:ext cx="2491500" cy="1946700"/>
            </a:xfrm>
            <a:prstGeom prst="roundRect">
              <a:avLst>
                <a:gd name="adj" fmla="val 10000"/>
              </a:avLst>
            </a:prstGeom>
            <a:solidFill>
              <a:srgbClr val="D0D3DF">
                <a:alpha val="89800"/>
              </a:srgbClr>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3;p47">
              <a:extLst>
                <a:ext uri="{FF2B5EF4-FFF2-40B4-BE49-F238E27FC236}">
                  <a16:creationId xmlns:a16="http://schemas.microsoft.com/office/drawing/2014/main" id="{8F46F19D-685F-0963-2E54-6B0F58C860DB}"/>
                </a:ext>
              </a:extLst>
            </p:cNvPr>
            <p:cNvSpPr txBox="1"/>
            <p:nvPr/>
          </p:nvSpPr>
          <p:spPr>
            <a:xfrm>
              <a:off x="3397452" y="1769400"/>
              <a:ext cx="2261100" cy="37154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 sz="2800" b="1">
                  <a:solidFill>
                    <a:srgbClr val="171D4B"/>
                  </a:solidFill>
                </a:rPr>
                <a:t>Non-profits</a:t>
              </a:r>
              <a:endParaRPr sz="1600"/>
            </a:p>
          </p:txBody>
        </p:sp>
        <p:sp>
          <p:nvSpPr>
            <p:cNvPr id="11" name="Google Shape;574;p47">
              <a:extLst>
                <a:ext uri="{FF2B5EF4-FFF2-40B4-BE49-F238E27FC236}">
                  <a16:creationId xmlns:a16="http://schemas.microsoft.com/office/drawing/2014/main" id="{2F3B9860-565A-B9F7-AB0E-DF64AD747FDF}"/>
                </a:ext>
              </a:extLst>
            </p:cNvPr>
            <p:cNvSpPr/>
            <p:nvPr/>
          </p:nvSpPr>
          <p:spPr>
            <a:xfrm>
              <a:off x="6122000" y="1685050"/>
              <a:ext cx="2491500" cy="1946700"/>
            </a:xfrm>
            <a:prstGeom prst="roundRect">
              <a:avLst>
                <a:gd name="adj" fmla="val 10000"/>
              </a:avLst>
            </a:prstGeom>
            <a:solidFill>
              <a:schemeClr val="accent5">
                <a:lumMod val="40000"/>
                <a:lumOff val="60000"/>
                <a:alpha val="89800"/>
              </a:schemeClr>
            </a:solidFill>
            <a:ln w="381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5;p47">
              <a:extLst>
                <a:ext uri="{FF2B5EF4-FFF2-40B4-BE49-F238E27FC236}">
                  <a16:creationId xmlns:a16="http://schemas.microsoft.com/office/drawing/2014/main" id="{2A5E095F-4907-1B8F-17CC-B943EEC2D335}"/>
                </a:ext>
              </a:extLst>
            </p:cNvPr>
            <p:cNvSpPr txBox="1"/>
            <p:nvPr/>
          </p:nvSpPr>
          <p:spPr>
            <a:xfrm>
              <a:off x="6219652" y="1769400"/>
              <a:ext cx="2261100" cy="37154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 sz="2800" b="1">
                  <a:solidFill>
                    <a:srgbClr val="171D4B"/>
                  </a:solidFill>
                </a:rPr>
                <a:t>Grant writers</a:t>
              </a:r>
              <a:endParaRPr sz="1600"/>
            </a:p>
          </p:txBody>
        </p:sp>
      </p:grpSp>
      <p:pic>
        <p:nvPicPr>
          <p:cNvPr id="25" name="Picture 24" descr="A group of people with a black background&#10;&#10;Description automatically generated">
            <a:extLst>
              <a:ext uri="{FF2B5EF4-FFF2-40B4-BE49-F238E27FC236}">
                <a16:creationId xmlns:a16="http://schemas.microsoft.com/office/drawing/2014/main" id="{6D5E6E54-AD08-D072-A357-2CFE03481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16" y="2239132"/>
            <a:ext cx="2870439" cy="2870439"/>
          </a:xfrm>
          <a:prstGeom prst="rect">
            <a:avLst/>
          </a:prstGeom>
        </p:spPr>
      </p:pic>
      <p:pic>
        <p:nvPicPr>
          <p:cNvPr id="26" name="Picture 25" descr="A blue and white graphic of a person and a gear&#10;&#10;Description automatically generated">
            <a:extLst>
              <a:ext uri="{FF2B5EF4-FFF2-40B4-BE49-F238E27FC236}">
                <a16:creationId xmlns:a16="http://schemas.microsoft.com/office/drawing/2014/main" id="{F45DCCAC-CD6F-38B7-1B4C-237065BBDE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929" y="2584937"/>
            <a:ext cx="2178827" cy="2178827"/>
          </a:xfrm>
          <a:prstGeom prst="rect">
            <a:avLst/>
          </a:prstGeom>
        </p:spPr>
      </p:pic>
      <p:pic>
        <p:nvPicPr>
          <p:cNvPr id="27" name="Picture 26" descr="A blue outline of a hand shaking&#10;&#10;Description automatically generated">
            <a:extLst>
              <a:ext uri="{FF2B5EF4-FFF2-40B4-BE49-F238E27FC236}">
                <a16:creationId xmlns:a16="http://schemas.microsoft.com/office/drawing/2014/main" id="{044A6BD5-BD71-A1FF-FFB3-6D3F73A4BE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7244" y="2754389"/>
            <a:ext cx="2100955" cy="1715102"/>
          </a:xfrm>
          <a:prstGeom prst="rect">
            <a:avLst/>
          </a:prstGeom>
        </p:spPr>
      </p:pic>
      <p:sp>
        <p:nvSpPr>
          <p:cNvPr id="28" name="Arrow: Down 27">
            <a:extLst>
              <a:ext uri="{FF2B5EF4-FFF2-40B4-BE49-F238E27FC236}">
                <a16:creationId xmlns:a16="http://schemas.microsoft.com/office/drawing/2014/main" id="{911CBD36-CDFF-8D4D-160F-471D1DFE9015}"/>
              </a:ext>
            </a:extLst>
          </p:cNvPr>
          <p:cNvSpPr/>
          <p:nvPr/>
        </p:nvSpPr>
        <p:spPr>
          <a:xfrm>
            <a:off x="8681223" y="4586878"/>
            <a:ext cx="2532995" cy="988422"/>
          </a:xfrm>
          <a:prstGeom prst="downArrow">
            <a:avLst>
              <a:gd name="adj1" fmla="val 50000"/>
              <a:gd name="adj2" fmla="val 65376"/>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en-US" sz="1600" b="1" dirty="0">
                <a:solidFill>
                  <a:schemeClr val="accent5">
                    <a:lumMod val="50000"/>
                  </a:schemeClr>
                </a:solidFill>
              </a:rPr>
              <a:t>Focus of next slides</a:t>
            </a:r>
            <a:endParaRPr lang="en-US" sz="700" b="1" dirty="0">
              <a:solidFill>
                <a:schemeClr val="accent5">
                  <a:lumMod val="50000"/>
                </a:schemeClr>
              </a:solidFill>
            </a:endParaRPr>
          </a:p>
        </p:txBody>
      </p:sp>
    </p:spTree>
    <p:extLst>
      <p:ext uri="{BB962C8B-B14F-4D97-AF65-F5344CB8AC3E}">
        <p14:creationId xmlns:p14="http://schemas.microsoft.com/office/powerpoint/2010/main" val="967523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A89F9-9E37-165D-73FE-6E31F421E3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1A2FE0-C888-C182-2CB9-B33AAFE469EB}"/>
              </a:ext>
            </a:extLst>
          </p:cNvPr>
          <p:cNvSpPr>
            <a:spLocks noGrp="1"/>
          </p:cNvSpPr>
          <p:nvPr>
            <p:ph type="title"/>
          </p:nvPr>
        </p:nvSpPr>
        <p:spPr>
          <a:xfrm>
            <a:off x="386721" y="600015"/>
            <a:ext cx="10410400" cy="602615"/>
          </a:xfrm>
        </p:spPr>
        <p:txBody>
          <a:bodyPr>
            <a:normAutofit fontScale="90000"/>
          </a:bodyPr>
          <a:lstStyle/>
          <a:p>
            <a:pPr marL="0" marR="0" lvl="0" indent="0" rtl="0">
              <a:lnSpc>
                <a:spcPct val="140000"/>
              </a:lnSpc>
              <a:spcBef>
                <a:spcPts val="0"/>
              </a:spcBef>
              <a:spcAft>
                <a:spcPts val="0"/>
              </a:spcAft>
              <a:buNone/>
            </a:pPr>
            <a:r>
              <a:rPr lang="en-US" sz="3600" b="1" dirty="0">
                <a:solidFill>
                  <a:srgbClr val="171D4B"/>
                </a:solidFill>
              </a:rPr>
              <a:t>Working with a grant writer: Overview</a:t>
            </a:r>
            <a:endParaRPr lang="en-US" sz="800" dirty="0"/>
          </a:p>
        </p:txBody>
      </p:sp>
      <p:sp>
        <p:nvSpPr>
          <p:cNvPr id="3" name="Google Shape;594;p48">
            <a:extLst>
              <a:ext uri="{FF2B5EF4-FFF2-40B4-BE49-F238E27FC236}">
                <a16:creationId xmlns:a16="http://schemas.microsoft.com/office/drawing/2014/main" id="{4504F73B-EB0A-325B-D37A-9917F8EDD936}"/>
              </a:ext>
            </a:extLst>
          </p:cNvPr>
          <p:cNvSpPr/>
          <p:nvPr/>
        </p:nvSpPr>
        <p:spPr>
          <a:xfrm>
            <a:off x="0" y="5245855"/>
            <a:ext cx="12192000" cy="1012130"/>
          </a:xfrm>
          <a:prstGeom prst="rect">
            <a:avLst/>
          </a:prstGeom>
          <a:solidFill>
            <a:srgbClr val="D8DF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D8DFF1"/>
                </a:solidFill>
              </a:rPr>
              <a:t>c</a:t>
            </a:r>
            <a:endParaRPr sz="1800" b="0" i="0" u="none" strike="noStrike" cap="none">
              <a:solidFill>
                <a:srgbClr val="D8DFF1"/>
              </a:solidFill>
              <a:latin typeface="Arial"/>
              <a:ea typeface="Arial"/>
              <a:cs typeface="Arial"/>
              <a:sym typeface="Arial"/>
            </a:endParaRPr>
          </a:p>
        </p:txBody>
      </p:sp>
      <p:sp>
        <p:nvSpPr>
          <p:cNvPr id="5" name="Google Shape;597;p48">
            <a:extLst>
              <a:ext uri="{FF2B5EF4-FFF2-40B4-BE49-F238E27FC236}">
                <a16:creationId xmlns:a16="http://schemas.microsoft.com/office/drawing/2014/main" id="{7CBB9D59-B62A-873D-A7C1-14D945A37788}"/>
              </a:ext>
            </a:extLst>
          </p:cNvPr>
          <p:cNvSpPr txBox="1"/>
          <p:nvPr/>
        </p:nvSpPr>
        <p:spPr>
          <a:xfrm>
            <a:off x="1005744" y="5350804"/>
            <a:ext cx="10856055" cy="81253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 sz="2400" b="1" i="0" u="none" strike="noStrike" cap="none" dirty="0">
                <a:solidFill>
                  <a:srgbClr val="15235F"/>
                </a:solidFill>
              </a:rPr>
              <a:t>Tip</a:t>
            </a:r>
            <a:r>
              <a:rPr lang="en" sz="2400" b="0" i="0" u="none" strike="noStrike" cap="none" dirty="0">
                <a:solidFill>
                  <a:srgbClr val="15235F"/>
                </a:solidFill>
                <a:latin typeface="Arial"/>
                <a:ea typeface="Arial"/>
                <a:cs typeface="Arial"/>
                <a:sym typeface="Arial"/>
              </a:rPr>
              <a:t>: Make sure your grant writer follows and clearly communicates with you similar guidelines shown in this presentation!</a:t>
            </a:r>
            <a:endParaRPr sz="2400" dirty="0">
              <a:solidFill>
                <a:srgbClr val="15235F"/>
              </a:solidFill>
            </a:endParaRPr>
          </a:p>
        </p:txBody>
      </p:sp>
      <p:pic>
        <p:nvPicPr>
          <p:cNvPr id="6" name="Google Shape;606;p48">
            <a:extLst>
              <a:ext uri="{FF2B5EF4-FFF2-40B4-BE49-F238E27FC236}">
                <a16:creationId xmlns:a16="http://schemas.microsoft.com/office/drawing/2014/main" id="{0A7D0D08-F422-4323-FDE1-5FF2F6DB9293}"/>
              </a:ext>
            </a:extLst>
          </p:cNvPr>
          <p:cNvPicPr preferRelativeResize="0"/>
          <p:nvPr/>
        </p:nvPicPr>
        <p:blipFill>
          <a:blip r:embed="rId2">
            <a:alphaModFix/>
          </a:blip>
          <a:stretch>
            <a:fillRect/>
          </a:stretch>
        </p:blipFill>
        <p:spPr>
          <a:xfrm>
            <a:off x="189385" y="5274066"/>
            <a:ext cx="974866" cy="889267"/>
          </a:xfrm>
          <a:prstGeom prst="rect">
            <a:avLst/>
          </a:prstGeom>
          <a:noFill/>
          <a:ln>
            <a:noFill/>
          </a:ln>
        </p:spPr>
      </p:pic>
      <p:grpSp>
        <p:nvGrpSpPr>
          <p:cNvPr id="33" name="Group 32">
            <a:extLst>
              <a:ext uri="{FF2B5EF4-FFF2-40B4-BE49-F238E27FC236}">
                <a16:creationId xmlns:a16="http://schemas.microsoft.com/office/drawing/2014/main" id="{39590CDF-D878-0B39-8F78-7F7B1EFB4ADE}"/>
              </a:ext>
            </a:extLst>
          </p:cNvPr>
          <p:cNvGrpSpPr/>
          <p:nvPr/>
        </p:nvGrpSpPr>
        <p:grpSpPr>
          <a:xfrm>
            <a:off x="386721" y="1473116"/>
            <a:ext cx="11094466" cy="3221463"/>
            <a:chOff x="450221" y="1109237"/>
            <a:chExt cx="8243557" cy="2393654"/>
          </a:xfrm>
        </p:grpSpPr>
        <p:grpSp>
          <p:nvGrpSpPr>
            <p:cNvPr id="7" name="Google Shape;584;p48">
              <a:extLst>
                <a:ext uri="{FF2B5EF4-FFF2-40B4-BE49-F238E27FC236}">
                  <a16:creationId xmlns:a16="http://schemas.microsoft.com/office/drawing/2014/main" id="{25D573A7-C232-2FC5-8676-7B00FCFA78BA}"/>
                </a:ext>
              </a:extLst>
            </p:cNvPr>
            <p:cNvGrpSpPr/>
            <p:nvPr/>
          </p:nvGrpSpPr>
          <p:grpSpPr>
            <a:xfrm>
              <a:off x="450221" y="1109237"/>
              <a:ext cx="8243557" cy="2393654"/>
              <a:chOff x="0" y="254736"/>
              <a:chExt cx="11466904" cy="3788626"/>
            </a:xfrm>
          </p:grpSpPr>
          <p:sp>
            <p:nvSpPr>
              <p:cNvPr id="13" name="Google Shape;585;p48">
                <a:extLst>
                  <a:ext uri="{FF2B5EF4-FFF2-40B4-BE49-F238E27FC236}">
                    <a16:creationId xmlns:a16="http://schemas.microsoft.com/office/drawing/2014/main" id="{A3183217-37C6-0526-01D1-AD14D513C23D}"/>
                  </a:ext>
                </a:extLst>
              </p:cNvPr>
              <p:cNvSpPr/>
              <p:nvPr/>
            </p:nvSpPr>
            <p:spPr>
              <a:xfrm>
                <a:off x="0" y="254736"/>
                <a:ext cx="3225000" cy="3448200"/>
              </a:xfrm>
              <a:prstGeom prst="roundRect">
                <a:avLst>
                  <a:gd name="adj" fmla="val 10000"/>
                </a:avLst>
              </a:prstGeom>
              <a:solidFill>
                <a:srgbClr val="D0D3DF"/>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2400"/>
              </a:p>
            </p:txBody>
          </p:sp>
          <p:sp>
            <p:nvSpPr>
              <p:cNvPr id="14" name="Google Shape;586;p48">
                <a:extLst>
                  <a:ext uri="{FF2B5EF4-FFF2-40B4-BE49-F238E27FC236}">
                    <a16:creationId xmlns:a16="http://schemas.microsoft.com/office/drawing/2014/main" id="{CB1C6C03-D97D-A86F-6B68-40C21F742766}"/>
                  </a:ext>
                </a:extLst>
              </p:cNvPr>
              <p:cNvSpPr/>
              <p:nvPr/>
            </p:nvSpPr>
            <p:spPr>
              <a:xfrm>
                <a:off x="358343" y="595162"/>
                <a:ext cx="3225000" cy="3448200"/>
              </a:xfrm>
              <a:prstGeom prst="roundRect">
                <a:avLst>
                  <a:gd name="adj" fmla="val 10000"/>
                </a:avLst>
              </a:prstGeom>
              <a:solidFill>
                <a:srgbClr val="FFFFFF">
                  <a:alpha val="89800"/>
                </a:srgbClr>
              </a:solidFill>
              <a:ln w="12700" cap="flat" cmpd="sng">
                <a:solidFill>
                  <a:srgbClr val="4A66AC"/>
                </a:solidFill>
                <a:prstDash val="solid"/>
                <a:miter lim="800000"/>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2400"/>
              </a:p>
            </p:txBody>
          </p:sp>
          <p:sp>
            <p:nvSpPr>
              <p:cNvPr id="15" name="Google Shape;587;p48">
                <a:extLst>
                  <a:ext uri="{FF2B5EF4-FFF2-40B4-BE49-F238E27FC236}">
                    <a16:creationId xmlns:a16="http://schemas.microsoft.com/office/drawing/2014/main" id="{4ACAD541-84F5-E633-E668-29BEB8E8F5E0}"/>
                  </a:ext>
                </a:extLst>
              </p:cNvPr>
              <p:cNvSpPr txBox="1"/>
              <p:nvPr/>
            </p:nvSpPr>
            <p:spPr>
              <a:xfrm>
                <a:off x="452803" y="689622"/>
                <a:ext cx="3036300" cy="3259200"/>
              </a:xfrm>
              <a:prstGeom prst="rect">
                <a:avLst/>
              </a:prstGeom>
              <a:noFill/>
              <a:ln>
                <a:noFill/>
              </a:ln>
            </p:spPr>
            <p:txBody>
              <a:bodyPr spcFirstLastPara="1" wrap="square" lIns="91425" tIns="91425" rIns="91425" bIns="91425" anchor="ctr" anchorCtr="0">
                <a:noAutofit/>
              </a:bodyPr>
              <a:lstStyle/>
              <a:p>
                <a:pPr marL="0" marR="0" lvl="0" indent="0" rtl="0">
                  <a:lnSpc>
                    <a:spcPct val="90000"/>
                  </a:lnSpc>
                  <a:spcBef>
                    <a:spcPts val="0"/>
                  </a:spcBef>
                  <a:spcAft>
                    <a:spcPts val="0"/>
                  </a:spcAft>
                  <a:buClr>
                    <a:srgbClr val="000000"/>
                  </a:buClr>
                  <a:buSzPts val="2400"/>
                  <a:buFont typeface="Arial"/>
                  <a:buNone/>
                </a:pPr>
                <a:endParaRPr sz="2400"/>
              </a:p>
            </p:txBody>
          </p:sp>
          <p:sp>
            <p:nvSpPr>
              <p:cNvPr id="16" name="Google Shape;588;p48">
                <a:extLst>
                  <a:ext uri="{FF2B5EF4-FFF2-40B4-BE49-F238E27FC236}">
                    <a16:creationId xmlns:a16="http://schemas.microsoft.com/office/drawing/2014/main" id="{37F68A00-D9ED-8E3A-7F32-41C3C02698E3}"/>
                  </a:ext>
                </a:extLst>
              </p:cNvPr>
              <p:cNvSpPr/>
              <p:nvPr/>
            </p:nvSpPr>
            <p:spPr>
              <a:xfrm>
                <a:off x="3941780" y="254736"/>
                <a:ext cx="3225000" cy="3448200"/>
              </a:xfrm>
              <a:prstGeom prst="roundRect">
                <a:avLst>
                  <a:gd name="adj" fmla="val 10000"/>
                </a:avLst>
              </a:prstGeom>
              <a:solidFill>
                <a:srgbClr val="D0D3DF"/>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2400"/>
              </a:p>
            </p:txBody>
          </p:sp>
          <p:sp>
            <p:nvSpPr>
              <p:cNvPr id="17" name="Google Shape;589;p48">
                <a:extLst>
                  <a:ext uri="{FF2B5EF4-FFF2-40B4-BE49-F238E27FC236}">
                    <a16:creationId xmlns:a16="http://schemas.microsoft.com/office/drawing/2014/main" id="{B9151A06-A106-F266-67D8-8E51722D71FB}"/>
                  </a:ext>
                </a:extLst>
              </p:cNvPr>
              <p:cNvSpPr/>
              <p:nvPr/>
            </p:nvSpPr>
            <p:spPr>
              <a:xfrm>
                <a:off x="4300124" y="595162"/>
                <a:ext cx="3225000" cy="3448200"/>
              </a:xfrm>
              <a:prstGeom prst="roundRect">
                <a:avLst>
                  <a:gd name="adj" fmla="val 10000"/>
                </a:avLst>
              </a:prstGeom>
              <a:solidFill>
                <a:srgbClr val="FFFFFF">
                  <a:alpha val="89800"/>
                </a:srgbClr>
              </a:solidFill>
              <a:ln w="12700" cap="flat" cmpd="sng">
                <a:solidFill>
                  <a:srgbClr val="4A66AC"/>
                </a:solidFill>
                <a:prstDash val="solid"/>
                <a:miter lim="800000"/>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2400"/>
              </a:p>
            </p:txBody>
          </p:sp>
          <p:sp>
            <p:nvSpPr>
              <p:cNvPr id="18" name="Google Shape;590;p48">
                <a:extLst>
                  <a:ext uri="{FF2B5EF4-FFF2-40B4-BE49-F238E27FC236}">
                    <a16:creationId xmlns:a16="http://schemas.microsoft.com/office/drawing/2014/main" id="{4BAAE67A-17F1-6C77-ABB1-E4CE13FF0A8C}"/>
                  </a:ext>
                </a:extLst>
              </p:cNvPr>
              <p:cNvSpPr txBox="1"/>
              <p:nvPr/>
            </p:nvSpPr>
            <p:spPr>
              <a:xfrm>
                <a:off x="4394584" y="689622"/>
                <a:ext cx="3036300" cy="3259200"/>
              </a:xfrm>
              <a:prstGeom prst="rect">
                <a:avLst/>
              </a:prstGeom>
              <a:noFill/>
              <a:ln>
                <a:noFill/>
              </a:ln>
            </p:spPr>
            <p:txBody>
              <a:bodyPr spcFirstLastPara="1" wrap="square" lIns="91425" tIns="91425" rIns="91425" bIns="91425" anchor="ctr" anchorCtr="0">
                <a:noAutofit/>
              </a:bodyPr>
              <a:lstStyle/>
              <a:p>
                <a:pPr marL="0" marR="0" lvl="0" indent="0" rtl="0">
                  <a:lnSpc>
                    <a:spcPct val="90000"/>
                  </a:lnSpc>
                  <a:spcBef>
                    <a:spcPts val="0"/>
                  </a:spcBef>
                  <a:spcAft>
                    <a:spcPts val="0"/>
                  </a:spcAft>
                  <a:buClr>
                    <a:srgbClr val="000000"/>
                  </a:buClr>
                  <a:buSzPts val="2400"/>
                  <a:buFont typeface="Arial"/>
                  <a:buNone/>
                </a:pPr>
                <a:endParaRPr sz="2400"/>
              </a:p>
            </p:txBody>
          </p:sp>
          <p:sp>
            <p:nvSpPr>
              <p:cNvPr id="19" name="Google Shape;591;p48">
                <a:extLst>
                  <a:ext uri="{FF2B5EF4-FFF2-40B4-BE49-F238E27FC236}">
                    <a16:creationId xmlns:a16="http://schemas.microsoft.com/office/drawing/2014/main" id="{CA920A51-037E-C83B-F03D-A2B89593F1E7}"/>
                  </a:ext>
                </a:extLst>
              </p:cNvPr>
              <p:cNvSpPr/>
              <p:nvPr/>
            </p:nvSpPr>
            <p:spPr>
              <a:xfrm>
                <a:off x="7883561" y="254736"/>
                <a:ext cx="3225000" cy="3448200"/>
              </a:xfrm>
              <a:prstGeom prst="roundRect">
                <a:avLst>
                  <a:gd name="adj" fmla="val 10000"/>
                </a:avLst>
              </a:prstGeom>
              <a:solidFill>
                <a:srgbClr val="D0D3DF"/>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2400"/>
              </a:p>
            </p:txBody>
          </p:sp>
          <p:sp>
            <p:nvSpPr>
              <p:cNvPr id="20" name="Google Shape;592;p48">
                <a:extLst>
                  <a:ext uri="{FF2B5EF4-FFF2-40B4-BE49-F238E27FC236}">
                    <a16:creationId xmlns:a16="http://schemas.microsoft.com/office/drawing/2014/main" id="{30E19C59-7093-0500-42A7-19E07ADE2715}"/>
                  </a:ext>
                </a:extLst>
              </p:cNvPr>
              <p:cNvSpPr/>
              <p:nvPr/>
            </p:nvSpPr>
            <p:spPr>
              <a:xfrm>
                <a:off x="8241904" y="595162"/>
                <a:ext cx="3225000" cy="3448200"/>
              </a:xfrm>
              <a:prstGeom prst="roundRect">
                <a:avLst>
                  <a:gd name="adj" fmla="val 10000"/>
                </a:avLst>
              </a:prstGeom>
              <a:solidFill>
                <a:srgbClr val="FFFFFF">
                  <a:alpha val="89800"/>
                </a:srgbClr>
              </a:solidFill>
              <a:ln w="12700" cap="flat" cmpd="sng">
                <a:solidFill>
                  <a:srgbClr val="4A66AC"/>
                </a:solidFill>
                <a:prstDash val="solid"/>
                <a:miter lim="800000"/>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2400"/>
              </a:p>
            </p:txBody>
          </p:sp>
          <p:sp>
            <p:nvSpPr>
              <p:cNvPr id="21" name="Google Shape;593;p48">
                <a:extLst>
                  <a:ext uri="{FF2B5EF4-FFF2-40B4-BE49-F238E27FC236}">
                    <a16:creationId xmlns:a16="http://schemas.microsoft.com/office/drawing/2014/main" id="{35111B0D-D3EC-1254-12A2-7DD1BD6D6780}"/>
                  </a:ext>
                </a:extLst>
              </p:cNvPr>
              <p:cNvSpPr txBox="1"/>
              <p:nvPr/>
            </p:nvSpPr>
            <p:spPr>
              <a:xfrm>
                <a:off x="8336364" y="689622"/>
                <a:ext cx="3036300" cy="3259200"/>
              </a:xfrm>
              <a:prstGeom prst="rect">
                <a:avLst/>
              </a:prstGeom>
              <a:noFill/>
              <a:ln>
                <a:noFill/>
              </a:ln>
            </p:spPr>
            <p:txBody>
              <a:bodyPr spcFirstLastPara="1" wrap="square" lIns="91425" tIns="91425" rIns="91425" bIns="91425" anchor="ctr" anchorCtr="0">
                <a:noAutofit/>
              </a:bodyPr>
              <a:lstStyle/>
              <a:p>
                <a:pPr marL="0" marR="0" lvl="0" indent="0" rtl="0">
                  <a:lnSpc>
                    <a:spcPct val="90000"/>
                  </a:lnSpc>
                  <a:spcBef>
                    <a:spcPts val="0"/>
                  </a:spcBef>
                  <a:spcAft>
                    <a:spcPts val="0"/>
                  </a:spcAft>
                  <a:buClr>
                    <a:srgbClr val="000000"/>
                  </a:buClr>
                  <a:buSzPts val="2400"/>
                  <a:buFont typeface="Arial"/>
                  <a:buNone/>
                </a:pPr>
                <a:endParaRPr sz="2400"/>
              </a:p>
            </p:txBody>
          </p:sp>
        </p:grpSp>
        <p:sp>
          <p:nvSpPr>
            <p:cNvPr id="22" name="Google Shape;598;p48">
              <a:extLst>
                <a:ext uri="{FF2B5EF4-FFF2-40B4-BE49-F238E27FC236}">
                  <a16:creationId xmlns:a16="http://schemas.microsoft.com/office/drawing/2014/main" id="{08B6209C-B01B-60DC-D5DD-2A566B6472F6}"/>
                </a:ext>
              </a:extLst>
            </p:cNvPr>
            <p:cNvSpPr txBox="1"/>
            <p:nvPr/>
          </p:nvSpPr>
          <p:spPr>
            <a:xfrm>
              <a:off x="1017571" y="1457333"/>
              <a:ext cx="1684200" cy="548852"/>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None/>
              </a:pPr>
              <a:r>
                <a:rPr lang="en" sz="2400" b="1" i="0" u="none" strike="noStrike" cap="none" dirty="0">
                  <a:solidFill>
                    <a:srgbClr val="171D4B"/>
                  </a:solidFill>
                  <a:latin typeface="Arial"/>
                  <a:ea typeface="Arial"/>
                  <a:cs typeface="Arial"/>
                  <a:sym typeface="Arial"/>
                </a:rPr>
                <a:t>When should I contact one?</a:t>
              </a:r>
              <a:endParaRPr sz="900" dirty="0"/>
            </a:p>
          </p:txBody>
        </p:sp>
        <p:sp>
          <p:nvSpPr>
            <p:cNvPr id="23" name="Google Shape;599;p48">
              <a:extLst>
                <a:ext uri="{FF2B5EF4-FFF2-40B4-BE49-F238E27FC236}">
                  <a16:creationId xmlns:a16="http://schemas.microsoft.com/office/drawing/2014/main" id="{263C8EC6-89A5-B88E-2474-33B09EA350B3}"/>
                </a:ext>
              </a:extLst>
            </p:cNvPr>
            <p:cNvSpPr txBox="1"/>
            <p:nvPr/>
          </p:nvSpPr>
          <p:spPr>
            <a:xfrm>
              <a:off x="3883447" y="1384083"/>
              <a:ext cx="1684200" cy="548852"/>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None/>
              </a:pPr>
              <a:r>
                <a:rPr lang="en" sz="2400" b="1" i="0" u="none" strike="noStrike" cap="none" dirty="0">
                  <a:solidFill>
                    <a:srgbClr val="171D4B"/>
                  </a:solidFill>
                  <a:latin typeface="Arial"/>
                  <a:ea typeface="Arial"/>
                  <a:cs typeface="Arial"/>
                  <a:sym typeface="Arial"/>
                </a:rPr>
                <a:t>How to evaluate one?</a:t>
              </a:r>
              <a:endParaRPr sz="900" dirty="0"/>
            </a:p>
          </p:txBody>
        </p:sp>
        <p:sp>
          <p:nvSpPr>
            <p:cNvPr id="29" name="Google Shape;600;p48">
              <a:extLst>
                <a:ext uri="{FF2B5EF4-FFF2-40B4-BE49-F238E27FC236}">
                  <a16:creationId xmlns:a16="http://schemas.microsoft.com/office/drawing/2014/main" id="{6E98008A-FBC3-28C9-5A78-C1D1978392DB}"/>
                </a:ext>
              </a:extLst>
            </p:cNvPr>
            <p:cNvSpPr txBox="1"/>
            <p:nvPr/>
          </p:nvSpPr>
          <p:spPr>
            <a:xfrm>
              <a:off x="6667346" y="1384083"/>
              <a:ext cx="1684200" cy="548852"/>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None/>
              </a:pPr>
              <a:r>
                <a:rPr lang="en" sz="2400" b="1" i="0" u="none" strike="noStrike" cap="none" dirty="0">
                  <a:solidFill>
                    <a:srgbClr val="171D4B"/>
                  </a:solidFill>
                  <a:latin typeface="Arial"/>
                  <a:ea typeface="Arial"/>
                  <a:cs typeface="Arial"/>
                  <a:sym typeface="Arial"/>
                </a:rPr>
                <a:t>How do fees work?*</a:t>
              </a:r>
              <a:endParaRPr sz="900" dirty="0"/>
            </a:p>
          </p:txBody>
        </p:sp>
        <p:sp>
          <p:nvSpPr>
            <p:cNvPr id="30" name="Google Shape;601;p48">
              <a:extLst>
                <a:ext uri="{FF2B5EF4-FFF2-40B4-BE49-F238E27FC236}">
                  <a16:creationId xmlns:a16="http://schemas.microsoft.com/office/drawing/2014/main" id="{19130BE7-8BAB-4EAC-ABA8-E635396C2657}"/>
                </a:ext>
              </a:extLst>
            </p:cNvPr>
            <p:cNvSpPr txBox="1"/>
            <p:nvPr/>
          </p:nvSpPr>
          <p:spPr>
            <a:xfrm>
              <a:off x="1017571" y="2085994"/>
              <a:ext cx="1684200" cy="1152589"/>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 sz="1400" b="0" i="0" u="none" strike="noStrike" cap="none" dirty="0">
                  <a:solidFill>
                    <a:srgbClr val="171D4B"/>
                  </a:solidFill>
                  <a:latin typeface="Arial"/>
                  <a:ea typeface="Arial"/>
                  <a:cs typeface="Arial"/>
                  <a:sym typeface="Arial"/>
                </a:rPr>
                <a:t>After figuring out business goals and projects for the year, a grant writer can help you find grants, determine fit and ultimately put together applications</a:t>
              </a:r>
              <a:endParaRPr sz="900" dirty="0"/>
            </a:p>
          </p:txBody>
        </p:sp>
        <p:sp>
          <p:nvSpPr>
            <p:cNvPr id="31" name="Google Shape;602;p48">
              <a:extLst>
                <a:ext uri="{FF2B5EF4-FFF2-40B4-BE49-F238E27FC236}">
                  <a16:creationId xmlns:a16="http://schemas.microsoft.com/office/drawing/2014/main" id="{6D9BD353-4BEC-DBD0-7F8D-8F99A4D7B1A4}"/>
                </a:ext>
              </a:extLst>
            </p:cNvPr>
            <p:cNvSpPr txBox="1"/>
            <p:nvPr/>
          </p:nvSpPr>
          <p:spPr>
            <a:xfrm>
              <a:off x="3788950" y="1986925"/>
              <a:ext cx="1873200" cy="1344686"/>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 sz="1400" b="0" i="0" u="none" strike="noStrike" cap="none" dirty="0">
                  <a:solidFill>
                    <a:srgbClr val="171D4B"/>
                  </a:solidFill>
                  <a:latin typeface="Arial"/>
                  <a:ea typeface="Arial"/>
                  <a:cs typeface="Arial"/>
                  <a:sym typeface="Arial"/>
                </a:rPr>
                <a:t>Ask trusted network for referrals (e.g., check-off, extension program)</a:t>
              </a:r>
              <a:endParaRPr sz="1400" b="0" i="0" u="none" strike="noStrike" cap="none" dirty="0">
                <a:solidFill>
                  <a:srgbClr val="171D4B"/>
                </a:solidFill>
                <a:latin typeface="Arial"/>
                <a:ea typeface="Arial"/>
                <a:cs typeface="Arial"/>
                <a:sym typeface="Arial"/>
              </a:endParaRPr>
            </a:p>
            <a:p>
              <a:pPr marL="0" marR="0" lvl="0" indent="0" rtl="0">
                <a:lnSpc>
                  <a:spcPct val="120000"/>
                </a:lnSpc>
                <a:spcBef>
                  <a:spcPts val="0"/>
                </a:spcBef>
                <a:spcAft>
                  <a:spcPts val="0"/>
                </a:spcAft>
                <a:buNone/>
              </a:pPr>
              <a:r>
                <a:rPr lang="en" sz="1400" b="0" i="0" u="none" strike="noStrike" cap="none" dirty="0">
                  <a:solidFill>
                    <a:srgbClr val="171D4B"/>
                  </a:solidFill>
                  <a:latin typeface="Arial"/>
                  <a:ea typeface="Arial"/>
                  <a:cs typeface="Arial"/>
                  <a:sym typeface="Arial"/>
                </a:rPr>
                <a:t>Make sure to evaluate their transparency in their fee structure, process and success rate</a:t>
              </a:r>
              <a:endParaRPr sz="900" dirty="0"/>
            </a:p>
          </p:txBody>
        </p:sp>
        <p:sp>
          <p:nvSpPr>
            <p:cNvPr id="32" name="Google Shape;603;p48">
              <a:extLst>
                <a:ext uri="{FF2B5EF4-FFF2-40B4-BE49-F238E27FC236}">
                  <a16:creationId xmlns:a16="http://schemas.microsoft.com/office/drawing/2014/main" id="{1571597A-7FF6-76F0-7860-F9E2E59D249F}"/>
                </a:ext>
              </a:extLst>
            </p:cNvPr>
            <p:cNvSpPr txBox="1"/>
            <p:nvPr/>
          </p:nvSpPr>
          <p:spPr>
            <a:xfrm>
              <a:off x="6667350" y="1974200"/>
              <a:ext cx="1873200" cy="1344687"/>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 sz="1400" b="0" i="0" u="sng" strike="noStrike" cap="none" dirty="0">
                  <a:solidFill>
                    <a:srgbClr val="171D4B"/>
                  </a:solidFill>
                  <a:latin typeface="Arial"/>
                  <a:ea typeface="Arial"/>
                  <a:cs typeface="Arial"/>
                  <a:sym typeface="Arial"/>
                </a:rPr>
                <a:t>Up-front fee</a:t>
              </a:r>
              <a:r>
                <a:rPr lang="en" sz="1400" b="0" i="0" u="none" strike="noStrike" cap="none" dirty="0">
                  <a:solidFill>
                    <a:srgbClr val="171D4B"/>
                  </a:solidFill>
                  <a:latin typeface="Arial"/>
                  <a:ea typeface="Arial"/>
                  <a:cs typeface="Arial"/>
                  <a:sym typeface="Arial"/>
                </a:rPr>
                <a:t>: regardless of success</a:t>
              </a:r>
              <a:endParaRPr sz="1400" b="0" i="0" u="none" strike="noStrike" cap="none" dirty="0">
                <a:solidFill>
                  <a:srgbClr val="171D4B"/>
                </a:solidFill>
                <a:latin typeface="Arial"/>
                <a:ea typeface="Arial"/>
                <a:cs typeface="Arial"/>
                <a:sym typeface="Arial"/>
              </a:endParaRPr>
            </a:p>
            <a:p>
              <a:pPr marL="0" marR="0" lvl="0" indent="0" rtl="0">
                <a:lnSpc>
                  <a:spcPct val="120000"/>
                </a:lnSpc>
                <a:spcBef>
                  <a:spcPts val="0"/>
                </a:spcBef>
                <a:spcAft>
                  <a:spcPts val="0"/>
                </a:spcAft>
                <a:buNone/>
              </a:pPr>
              <a:r>
                <a:rPr lang="en" sz="1400" b="0" i="0" u="sng" strike="noStrike" cap="none" dirty="0">
                  <a:solidFill>
                    <a:srgbClr val="171D4B"/>
                  </a:solidFill>
                  <a:latin typeface="Arial"/>
                  <a:ea typeface="Arial"/>
                  <a:cs typeface="Arial"/>
                  <a:sym typeface="Arial"/>
                </a:rPr>
                <a:t>Success fee</a:t>
              </a:r>
              <a:r>
                <a:rPr lang="en" sz="1400" b="0" i="0" u="none" strike="noStrike" cap="none" dirty="0">
                  <a:solidFill>
                    <a:srgbClr val="171D4B"/>
                  </a:solidFill>
                  <a:latin typeface="Arial"/>
                  <a:ea typeface="Arial"/>
                  <a:cs typeface="Arial"/>
                  <a:sym typeface="Arial"/>
                </a:rPr>
                <a:t>:% of award amount; typically higher than flat fee</a:t>
              </a:r>
              <a:endParaRPr sz="900" dirty="0"/>
            </a:p>
            <a:p>
              <a:pPr marL="0" marR="0" lvl="0" indent="0" rtl="0">
                <a:lnSpc>
                  <a:spcPct val="120000"/>
                </a:lnSpc>
                <a:spcBef>
                  <a:spcPts val="0"/>
                </a:spcBef>
                <a:spcAft>
                  <a:spcPts val="0"/>
                </a:spcAft>
                <a:buNone/>
              </a:pPr>
              <a:r>
                <a:rPr lang="en" sz="1400" b="0" i="0" u="sng" strike="noStrike" cap="none" dirty="0">
                  <a:solidFill>
                    <a:srgbClr val="171D4B"/>
                  </a:solidFill>
                  <a:latin typeface="Arial"/>
                  <a:ea typeface="Arial"/>
                  <a:cs typeface="Arial"/>
                  <a:sym typeface="Arial"/>
                </a:rPr>
                <a:t>Mix of both</a:t>
              </a:r>
              <a:r>
                <a:rPr lang="en" sz="1400" b="0" i="0" u="none" strike="noStrike" cap="none" dirty="0">
                  <a:solidFill>
                    <a:srgbClr val="171D4B"/>
                  </a:solidFill>
                  <a:latin typeface="Arial"/>
                  <a:ea typeface="Arial"/>
                  <a:cs typeface="Arial"/>
                  <a:sym typeface="Arial"/>
                </a:rPr>
                <a:t>: small upfront + success fee</a:t>
              </a:r>
              <a:endParaRPr sz="900" dirty="0"/>
            </a:p>
          </p:txBody>
        </p:sp>
      </p:grpSp>
    </p:spTree>
    <p:extLst>
      <p:ext uri="{BB962C8B-B14F-4D97-AF65-F5344CB8AC3E}">
        <p14:creationId xmlns:p14="http://schemas.microsoft.com/office/powerpoint/2010/main" val="443598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FF68C-1DF1-BC70-F4E8-4571556A4F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D543DD-FF97-E109-1938-7778B49547C7}"/>
              </a:ext>
            </a:extLst>
          </p:cNvPr>
          <p:cNvSpPr>
            <a:spLocks noGrp="1"/>
          </p:cNvSpPr>
          <p:nvPr>
            <p:ph type="title"/>
          </p:nvPr>
        </p:nvSpPr>
        <p:spPr>
          <a:xfrm>
            <a:off x="386721" y="600015"/>
            <a:ext cx="10410400" cy="602615"/>
          </a:xfrm>
        </p:spPr>
        <p:txBody>
          <a:bodyPr>
            <a:normAutofit fontScale="90000"/>
          </a:bodyPr>
          <a:lstStyle/>
          <a:p>
            <a:pPr marL="0" marR="0" lvl="0" indent="0" rtl="0">
              <a:lnSpc>
                <a:spcPct val="140000"/>
              </a:lnSpc>
              <a:spcBef>
                <a:spcPts val="0"/>
              </a:spcBef>
              <a:spcAft>
                <a:spcPts val="0"/>
              </a:spcAft>
              <a:buNone/>
            </a:pPr>
            <a:r>
              <a:rPr lang="en-US" sz="3600" b="1" dirty="0">
                <a:solidFill>
                  <a:srgbClr val="171D4B"/>
                </a:solidFill>
              </a:rPr>
              <a:t>Working with a grant writer: Key Questions</a:t>
            </a:r>
            <a:endParaRPr lang="en-US" sz="800" dirty="0"/>
          </a:p>
        </p:txBody>
      </p:sp>
      <p:sp>
        <p:nvSpPr>
          <p:cNvPr id="8" name="TextBox 7">
            <a:extLst>
              <a:ext uri="{FF2B5EF4-FFF2-40B4-BE49-F238E27FC236}">
                <a16:creationId xmlns:a16="http://schemas.microsoft.com/office/drawing/2014/main" id="{FE6AF283-9246-F930-9E25-9F1142AF3885}"/>
              </a:ext>
            </a:extLst>
          </p:cNvPr>
          <p:cNvSpPr txBox="1"/>
          <p:nvPr/>
        </p:nvSpPr>
        <p:spPr>
          <a:xfrm>
            <a:off x="386721" y="2531831"/>
            <a:ext cx="2755900" cy="2979277"/>
          </a:xfrm>
          <a:prstGeom prst="rect">
            <a:avLst/>
          </a:prstGeom>
          <a:noFill/>
        </p:spPr>
        <p:txBody>
          <a:bodyPr wrap="square">
            <a:spAutoFit/>
          </a:bodyPr>
          <a:lstStyle/>
          <a:p>
            <a:pPr marL="0" marR="0" lvl="0" indent="0" rtl="0">
              <a:lnSpc>
                <a:spcPct val="120000"/>
              </a:lnSpc>
              <a:spcBef>
                <a:spcPts val="0"/>
              </a:spcBef>
              <a:spcAft>
                <a:spcPts val="0"/>
              </a:spcAft>
              <a:buNone/>
            </a:pPr>
            <a:r>
              <a:rPr lang="en-US" sz="2800" b="1" dirty="0">
                <a:solidFill>
                  <a:srgbClr val="171D4B"/>
                </a:solidFill>
              </a:rPr>
              <a:t>Process</a:t>
            </a:r>
          </a:p>
          <a:p>
            <a:pPr marL="0" marR="0" lvl="0" indent="0" rtl="0">
              <a:spcBef>
                <a:spcPts val="0"/>
              </a:spcBef>
              <a:spcAft>
                <a:spcPts val="600"/>
              </a:spcAft>
              <a:buNone/>
            </a:pPr>
            <a:r>
              <a:rPr lang="en-US" sz="1800" dirty="0">
                <a:solidFill>
                  <a:srgbClr val="171D4B"/>
                </a:solidFill>
              </a:rPr>
              <a:t>What is your typical process? </a:t>
            </a:r>
          </a:p>
          <a:p>
            <a:pPr marL="0" marR="0" lvl="0" indent="0" rtl="0">
              <a:spcBef>
                <a:spcPts val="0"/>
              </a:spcBef>
              <a:spcAft>
                <a:spcPts val="600"/>
              </a:spcAft>
              <a:buNone/>
            </a:pPr>
            <a:r>
              <a:rPr lang="en-US" sz="1800" dirty="0">
                <a:solidFill>
                  <a:srgbClr val="171D4B"/>
                </a:solidFill>
              </a:rPr>
              <a:t>What are the steps and how long will it take?</a:t>
            </a:r>
          </a:p>
          <a:p>
            <a:pPr marL="0" marR="0" lvl="0" indent="0" rtl="0">
              <a:spcBef>
                <a:spcPts val="0"/>
              </a:spcBef>
              <a:spcAft>
                <a:spcPts val="600"/>
              </a:spcAft>
              <a:buNone/>
            </a:pPr>
            <a:r>
              <a:rPr lang="en-US" sz="1800" dirty="0">
                <a:solidFill>
                  <a:srgbClr val="171D4B"/>
                </a:solidFill>
              </a:rPr>
              <a:t>What exactly will you support me with: Grant finding? Grant writing? Post-award reporting?</a:t>
            </a:r>
          </a:p>
        </p:txBody>
      </p:sp>
      <p:sp>
        <p:nvSpPr>
          <p:cNvPr id="9" name="TextBox 8">
            <a:extLst>
              <a:ext uri="{FF2B5EF4-FFF2-40B4-BE49-F238E27FC236}">
                <a16:creationId xmlns:a16="http://schemas.microsoft.com/office/drawing/2014/main" id="{DB7AE585-FC08-8821-13CC-05175BCCEB9E}"/>
              </a:ext>
            </a:extLst>
          </p:cNvPr>
          <p:cNvSpPr txBox="1"/>
          <p:nvPr/>
        </p:nvSpPr>
        <p:spPr>
          <a:xfrm>
            <a:off x="3288040" y="2531831"/>
            <a:ext cx="2953379" cy="1794337"/>
          </a:xfrm>
          <a:prstGeom prst="rect">
            <a:avLst/>
          </a:prstGeom>
          <a:noFill/>
        </p:spPr>
        <p:txBody>
          <a:bodyPr wrap="square">
            <a:spAutoFit/>
          </a:bodyPr>
          <a:lstStyle/>
          <a:p>
            <a:pPr marL="0" marR="0" lvl="0" indent="0" rtl="0">
              <a:lnSpc>
                <a:spcPct val="120000"/>
              </a:lnSpc>
              <a:spcBef>
                <a:spcPts val="0"/>
              </a:spcBef>
              <a:spcAft>
                <a:spcPts val="0"/>
              </a:spcAft>
              <a:buNone/>
            </a:pPr>
            <a:r>
              <a:rPr lang="en-US" sz="2800" b="1" dirty="0">
                <a:solidFill>
                  <a:srgbClr val="171D4B"/>
                </a:solidFill>
              </a:rPr>
              <a:t>Communication</a:t>
            </a:r>
          </a:p>
          <a:p>
            <a:pPr marL="0" marR="0" lvl="0" indent="0" rtl="0">
              <a:spcBef>
                <a:spcPts val="0"/>
              </a:spcBef>
              <a:spcAft>
                <a:spcPts val="600"/>
              </a:spcAft>
              <a:buNone/>
            </a:pPr>
            <a:r>
              <a:rPr lang="en-US" sz="1800" dirty="0">
                <a:solidFill>
                  <a:srgbClr val="171D4B"/>
                </a:solidFill>
              </a:rPr>
              <a:t>How will you communicate with me and how often? </a:t>
            </a:r>
          </a:p>
          <a:p>
            <a:pPr marL="0" marR="0" lvl="0" indent="0" rtl="0">
              <a:spcBef>
                <a:spcPts val="0"/>
              </a:spcBef>
              <a:spcAft>
                <a:spcPts val="600"/>
              </a:spcAft>
              <a:buNone/>
            </a:pPr>
            <a:r>
              <a:rPr lang="en-US" sz="1800" dirty="0">
                <a:solidFill>
                  <a:srgbClr val="171D4B"/>
                </a:solidFill>
              </a:rPr>
              <a:t>What is your typical response time?</a:t>
            </a:r>
          </a:p>
        </p:txBody>
      </p:sp>
      <p:sp>
        <p:nvSpPr>
          <p:cNvPr id="10" name="TextBox 9">
            <a:extLst>
              <a:ext uri="{FF2B5EF4-FFF2-40B4-BE49-F238E27FC236}">
                <a16:creationId xmlns:a16="http://schemas.microsoft.com/office/drawing/2014/main" id="{9AD429B9-4D4D-1CCD-2505-BA15A081D9B9}"/>
              </a:ext>
            </a:extLst>
          </p:cNvPr>
          <p:cNvSpPr txBox="1"/>
          <p:nvPr/>
        </p:nvSpPr>
        <p:spPr>
          <a:xfrm>
            <a:off x="6781801" y="2568969"/>
            <a:ext cx="2267580" cy="2702278"/>
          </a:xfrm>
          <a:prstGeom prst="rect">
            <a:avLst/>
          </a:prstGeom>
          <a:noFill/>
        </p:spPr>
        <p:txBody>
          <a:bodyPr wrap="square">
            <a:spAutoFit/>
          </a:bodyPr>
          <a:lstStyle/>
          <a:p>
            <a:pPr marL="0" marR="0" lvl="0" indent="0" rtl="0">
              <a:lnSpc>
                <a:spcPct val="120000"/>
              </a:lnSpc>
              <a:spcBef>
                <a:spcPts val="0"/>
              </a:spcBef>
              <a:spcAft>
                <a:spcPts val="0"/>
              </a:spcAft>
              <a:buNone/>
            </a:pPr>
            <a:r>
              <a:rPr lang="en-US" sz="2800" b="1" dirty="0">
                <a:solidFill>
                  <a:srgbClr val="171D4B"/>
                </a:solidFill>
              </a:rPr>
              <a:t>Data</a:t>
            </a:r>
          </a:p>
          <a:p>
            <a:pPr marL="0" marR="0" lvl="0" indent="0" rtl="0">
              <a:spcBef>
                <a:spcPts val="0"/>
              </a:spcBef>
              <a:spcAft>
                <a:spcPts val="600"/>
              </a:spcAft>
              <a:buNone/>
            </a:pPr>
            <a:r>
              <a:rPr lang="en-US" sz="1800" dirty="0">
                <a:solidFill>
                  <a:srgbClr val="171D4B"/>
                </a:solidFill>
              </a:rPr>
              <a:t>What information do you need from me? </a:t>
            </a:r>
          </a:p>
          <a:p>
            <a:pPr marL="0" marR="0" lvl="0" indent="0" rtl="0">
              <a:spcBef>
                <a:spcPts val="0"/>
              </a:spcBef>
              <a:spcAft>
                <a:spcPts val="600"/>
              </a:spcAft>
              <a:buNone/>
            </a:pPr>
            <a:r>
              <a:rPr lang="en-US" sz="1800" dirty="0">
                <a:solidFill>
                  <a:srgbClr val="171D4B"/>
                </a:solidFill>
              </a:rPr>
              <a:t>How do I know the data I send you is secure?</a:t>
            </a:r>
          </a:p>
          <a:p>
            <a:pPr marL="0" marR="0" lvl="0" indent="0" rtl="0">
              <a:spcBef>
                <a:spcPts val="0"/>
              </a:spcBef>
              <a:spcAft>
                <a:spcPts val="600"/>
              </a:spcAft>
              <a:buNone/>
            </a:pPr>
            <a:r>
              <a:rPr lang="en-US" sz="1800" dirty="0">
                <a:solidFill>
                  <a:srgbClr val="171D4B"/>
                </a:solidFill>
              </a:rPr>
              <a:t>Who will you be sharing me data to? </a:t>
            </a:r>
          </a:p>
        </p:txBody>
      </p:sp>
      <p:sp>
        <p:nvSpPr>
          <p:cNvPr id="11" name="TextBox 10">
            <a:extLst>
              <a:ext uri="{FF2B5EF4-FFF2-40B4-BE49-F238E27FC236}">
                <a16:creationId xmlns:a16="http://schemas.microsoft.com/office/drawing/2014/main" id="{7EDF0FB7-BE0B-C271-3261-F807BCF76186}"/>
              </a:ext>
            </a:extLst>
          </p:cNvPr>
          <p:cNvSpPr txBox="1"/>
          <p:nvPr/>
        </p:nvSpPr>
        <p:spPr>
          <a:xfrm>
            <a:off x="9340219" y="2531831"/>
            <a:ext cx="2465060" cy="2348335"/>
          </a:xfrm>
          <a:prstGeom prst="rect">
            <a:avLst/>
          </a:prstGeom>
          <a:noFill/>
        </p:spPr>
        <p:txBody>
          <a:bodyPr wrap="square">
            <a:spAutoFit/>
          </a:bodyPr>
          <a:lstStyle/>
          <a:p>
            <a:pPr marL="0" marR="0" lvl="0" indent="0" rtl="0">
              <a:lnSpc>
                <a:spcPct val="120000"/>
              </a:lnSpc>
              <a:spcBef>
                <a:spcPts val="0"/>
              </a:spcBef>
              <a:spcAft>
                <a:spcPts val="0"/>
              </a:spcAft>
              <a:buNone/>
            </a:pPr>
            <a:r>
              <a:rPr lang="en-US" sz="2800" b="1" dirty="0">
                <a:solidFill>
                  <a:srgbClr val="171D4B"/>
                </a:solidFill>
              </a:rPr>
              <a:t>Payment</a:t>
            </a:r>
          </a:p>
          <a:p>
            <a:pPr marL="0" marR="0" lvl="0" indent="0" rtl="0">
              <a:spcBef>
                <a:spcPts val="0"/>
              </a:spcBef>
              <a:spcAft>
                <a:spcPts val="600"/>
              </a:spcAft>
              <a:buNone/>
            </a:pPr>
            <a:r>
              <a:rPr lang="en-US" sz="1800" dirty="0">
                <a:solidFill>
                  <a:srgbClr val="171D4B"/>
                </a:solidFill>
              </a:rPr>
              <a:t>What is your fee structure? </a:t>
            </a:r>
          </a:p>
          <a:p>
            <a:pPr marL="0" marR="0" lvl="0" indent="0" rtl="0">
              <a:spcBef>
                <a:spcPts val="0"/>
              </a:spcBef>
              <a:spcAft>
                <a:spcPts val="600"/>
              </a:spcAft>
              <a:buNone/>
            </a:pPr>
            <a:r>
              <a:rPr lang="en-US" sz="1800" dirty="0">
                <a:solidFill>
                  <a:srgbClr val="171D4B"/>
                </a:solidFill>
              </a:rPr>
              <a:t>When are the fees due (e.g., up front, upon grant submission, after award notification)?</a:t>
            </a:r>
          </a:p>
        </p:txBody>
      </p:sp>
      <p:pic>
        <p:nvPicPr>
          <p:cNvPr id="12" name="Picture 11" descr="A blue sign with a black background&#10;&#10;Description automatically generated">
            <a:extLst>
              <a:ext uri="{FF2B5EF4-FFF2-40B4-BE49-F238E27FC236}">
                <a16:creationId xmlns:a16="http://schemas.microsoft.com/office/drawing/2014/main" id="{E1A7B448-3F01-3824-A778-E4595FF98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21" y="1533164"/>
            <a:ext cx="1070399" cy="1169157"/>
          </a:xfrm>
          <a:prstGeom prst="rect">
            <a:avLst/>
          </a:prstGeom>
        </p:spPr>
      </p:pic>
      <p:pic>
        <p:nvPicPr>
          <p:cNvPr id="24" name="Picture 23" descr="A blue and white chat bubbles&#10;&#10;Description automatically generated">
            <a:extLst>
              <a:ext uri="{FF2B5EF4-FFF2-40B4-BE49-F238E27FC236}">
                <a16:creationId xmlns:a16="http://schemas.microsoft.com/office/drawing/2014/main" id="{25535A59-F143-31D7-BC5F-3AB29CB34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959" y="1637778"/>
            <a:ext cx="1212621" cy="1064543"/>
          </a:xfrm>
          <a:prstGeom prst="rect">
            <a:avLst/>
          </a:prstGeom>
        </p:spPr>
      </p:pic>
      <p:pic>
        <p:nvPicPr>
          <p:cNvPr id="25" name="Picture 24" descr="A blue line drawing of a clipboard with a check mark&#10;&#10;Description automatically generated">
            <a:extLst>
              <a:ext uri="{FF2B5EF4-FFF2-40B4-BE49-F238E27FC236}">
                <a16:creationId xmlns:a16="http://schemas.microsoft.com/office/drawing/2014/main" id="{460F198A-116B-78BE-6750-5BAEF04A39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963" y="1391347"/>
            <a:ext cx="1512562" cy="1512562"/>
          </a:xfrm>
          <a:prstGeom prst="rect">
            <a:avLst/>
          </a:prstGeom>
        </p:spPr>
      </p:pic>
      <p:sp>
        <p:nvSpPr>
          <p:cNvPr id="26" name="Freeform: Shape 25">
            <a:extLst>
              <a:ext uri="{FF2B5EF4-FFF2-40B4-BE49-F238E27FC236}">
                <a16:creationId xmlns:a16="http://schemas.microsoft.com/office/drawing/2014/main" id="{A815A17E-D018-4C1C-7289-14A064FF08E7}"/>
              </a:ext>
            </a:extLst>
          </p:cNvPr>
          <p:cNvSpPr/>
          <p:nvPr/>
        </p:nvSpPr>
        <p:spPr>
          <a:xfrm>
            <a:off x="9417882" y="1682033"/>
            <a:ext cx="1173475" cy="931191"/>
          </a:xfrm>
          <a:custGeom>
            <a:avLst/>
            <a:gdLst>
              <a:gd name="connsiteX0" fmla="*/ 268129 w 897964"/>
              <a:gd name="connsiteY0" fmla="*/ 162262 h 712564"/>
              <a:gd name="connsiteX1" fmla="*/ 343757 w 897964"/>
              <a:gd name="connsiteY1" fmla="*/ 29770 h 712564"/>
              <a:gd name="connsiteX2" fmla="*/ 454819 w 897964"/>
              <a:gd name="connsiteY2" fmla="*/ 623 h 712564"/>
              <a:gd name="connsiteX3" fmla="*/ 563975 w 897964"/>
              <a:gd name="connsiteY3" fmla="*/ 51963 h 712564"/>
              <a:gd name="connsiteX4" fmla="*/ 613029 w 897964"/>
              <a:gd name="connsiteY4" fmla="*/ 162262 h 712564"/>
              <a:gd name="connsiteX5" fmla="*/ 622173 w 897964"/>
              <a:gd name="connsiteY5" fmla="*/ 162262 h 712564"/>
              <a:gd name="connsiteX6" fmla="*/ 866966 w 897964"/>
              <a:gd name="connsiteY6" fmla="*/ 162262 h 712564"/>
              <a:gd name="connsiteX7" fmla="*/ 880301 w 897964"/>
              <a:gd name="connsiteY7" fmla="*/ 164453 h 712564"/>
              <a:gd name="connsiteX8" fmla="*/ 897922 w 897964"/>
              <a:gd name="connsiteY8" fmla="*/ 189218 h 712564"/>
              <a:gd name="connsiteX9" fmla="*/ 897922 w 897964"/>
              <a:gd name="connsiteY9" fmla="*/ 193981 h 712564"/>
              <a:gd name="connsiteX10" fmla="*/ 897922 w 897964"/>
              <a:gd name="connsiteY10" fmla="*/ 681184 h 712564"/>
              <a:gd name="connsiteX11" fmla="*/ 893826 w 897964"/>
              <a:gd name="connsiteY11" fmla="*/ 698901 h 712564"/>
              <a:gd name="connsiteX12" fmla="*/ 870585 w 897964"/>
              <a:gd name="connsiteY12" fmla="*/ 712522 h 712564"/>
              <a:gd name="connsiteX13" fmla="*/ 863727 w 897964"/>
              <a:gd name="connsiteY13" fmla="*/ 712522 h 712564"/>
              <a:gd name="connsiteX14" fmla="*/ 34004 w 897964"/>
              <a:gd name="connsiteY14" fmla="*/ 712522 h 712564"/>
              <a:gd name="connsiteX15" fmla="*/ 25813 w 897964"/>
              <a:gd name="connsiteY15" fmla="*/ 712426 h 712564"/>
              <a:gd name="connsiteX16" fmla="*/ 286 w 897964"/>
              <a:gd name="connsiteY16" fmla="*/ 687947 h 712564"/>
              <a:gd name="connsiteX17" fmla="*/ 0 w 897964"/>
              <a:gd name="connsiteY17" fmla="*/ 679089 h 712564"/>
              <a:gd name="connsiteX18" fmla="*/ 0 w 897964"/>
              <a:gd name="connsiteY18" fmla="*/ 195981 h 712564"/>
              <a:gd name="connsiteX19" fmla="*/ 952 w 897964"/>
              <a:gd name="connsiteY19" fmla="*/ 183027 h 712564"/>
              <a:gd name="connsiteX20" fmla="*/ 26860 w 897964"/>
              <a:gd name="connsiteY20" fmla="*/ 162072 h 712564"/>
              <a:gd name="connsiteX21" fmla="*/ 33052 w 897964"/>
              <a:gd name="connsiteY21" fmla="*/ 162072 h 712564"/>
              <a:gd name="connsiteX22" fmla="*/ 258699 w 897964"/>
              <a:gd name="connsiteY22" fmla="*/ 162072 h 712564"/>
              <a:gd name="connsiteX23" fmla="*/ 268034 w 897964"/>
              <a:gd name="connsiteY23" fmla="*/ 162072 h 712564"/>
              <a:gd name="connsiteX24" fmla="*/ 49530 w 897964"/>
              <a:gd name="connsiteY24" fmla="*/ 682899 h 712564"/>
              <a:gd name="connsiteX25" fmla="*/ 50482 w 897964"/>
              <a:gd name="connsiteY25" fmla="*/ 684518 h 712564"/>
              <a:gd name="connsiteX26" fmla="*/ 844487 w 897964"/>
              <a:gd name="connsiteY26" fmla="*/ 684518 h 712564"/>
              <a:gd name="connsiteX27" fmla="*/ 847916 w 897964"/>
              <a:gd name="connsiteY27" fmla="*/ 684232 h 712564"/>
              <a:gd name="connsiteX28" fmla="*/ 848392 w 897964"/>
              <a:gd name="connsiteY28" fmla="*/ 683851 h 712564"/>
              <a:gd name="connsiteX29" fmla="*/ 848868 w 897964"/>
              <a:gd name="connsiteY29" fmla="*/ 682709 h 712564"/>
              <a:gd name="connsiteX30" fmla="*/ 584073 w 897964"/>
              <a:gd name="connsiteY30" fmla="*/ 402864 h 712564"/>
              <a:gd name="connsiteX31" fmla="*/ 576072 w 897964"/>
              <a:gd name="connsiteY31" fmla="*/ 408388 h 712564"/>
              <a:gd name="connsiteX32" fmla="*/ 461200 w 897964"/>
              <a:gd name="connsiteY32" fmla="*/ 489256 h 712564"/>
              <a:gd name="connsiteX33" fmla="*/ 438055 w 897964"/>
              <a:gd name="connsiteY33" fmla="*/ 489446 h 712564"/>
              <a:gd name="connsiteX34" fmla="*/ 340424 w 897964"/>
              <a:gd name="connsiteY34" fmla="*/ 423438 h 712564"/>
              <a:gd name="connsiteX35" fmla="*/ 319564 w 897964"/>
              <a:gd name="connsiteY35" fmla="*/ 409436 h 712564"/>
              <a:gd name="connsiteX36" fmla="*/ 49625 w 897964"/>
              <a:gd name="connsiteY36" fmla="*/ 682994 h 712564"/>
              <a:gd name="connsiteX37" fmla="*/ 612458 w 897964"/>
              <a:gd name="connsiteY37" fmla="*/ 190647 h 712564"/>
              <a:gd name="connsiteX38" fmla="*/ 556641 w 897964"/>
              <a:gd name="connsiteY38" fmla="*/ 300089 h 712564"/>
              <a:gd name="connsiteX39" fmla="*/ 441865 w 897964"/>
              <a:gd name="connsiteY39" fmla="*/ 344857 h 712564"/>
              <a:gd name="connsiteX40" fmla="*/ 343281 w 897964"/>
              <a:gd name="connsiteY40" fmla="*/ 314662 h 712564"/>
              <a:gd name="connsiteX41" fmla="*/ 268891 w 897964"/>
              <a:gd name="connsiteY41" fmla="*/ 190647 h 712564"/>
              <a:gd name="connsiteX42" fmla="*/ 263557 w 897964"/>
              <a:gd name="connsiteY42" fmla="*/ 190266 h 712564"/>
              <a:gd name="connsiteX43" fmla="*/ 48292 w 897964"/>
              <a:gd name="connsiteY43" fmla="*/ 190647 h 712564"/>
              <a:gd name="connsiteX44" fmla="*/ 47815 w 897964"/>
              <a:gd name="connsiteY44" fmla="*/ 191028 h 712564"/>
              <a:gd name="connsiteX45" fmla="*/ 47339 w 897964"/>
              <a:gd name="connsiteY45" fmla="*/ 192361 h 712564"/>
              <a:gd name="connsiteX46" fmla="*/ 449199 w 897964"/>
              <a:gd name="connsiteY46" fmla="*/ 463252 h 712564"/>
              <a:gd name="connsiteX47" fmla="*/ 454152 w 897964"/>
              <a:gd name="connsiteY47" fmla="*/ 460109 h 712564"/>
              <a:gd name="connsiteX48" fmla="*/ 834580 w 897964"/>
              <a:gd name="connsiteY48" fmla="*/ 192266 h 712564"/>
              <a:gd name="connsiteX49" fmla="*/ 834771 w 897964"/>
              <a:gd name="connsiteY49" fmla="*/ 191695 h 712564"/>
              <a:gd name="connsiteX50" fmla="*/ 834485 w 897964"/>
              <a:gd name="connsiteY50" fmla="*/ 190742 h 712564"/>
              <a:gd name="connsiteX51" fmla="*/ 612362 w 897964"/>
              <a:gd name="connsiteY51" fmla="*/ 190742 h 712564"/>
              <a:gd name="connsiteX52" fmla="*/ 606933 w 897964"/>
              <a:gd name="connsiteY52" fmla="*/ 386576 h 712564"/>
              <a:gd name="connsiteX53" fmla="*/ 740759 w 897964"/>
              <a:gd name="connsiteY53" fmla="*/ 528118 h 712564"/>
              <a:gd name="connsiteX54" fmla="*/ 868013 w 897964"/>
              <a:gd name="connsiteY54" fmla="*/ 662230 h 712564"/>
              <a:gd name="connsiteX55" fmla="*/ 868680 w 897964"/>
              <a:gd name="connsiteY55" fmla="*/ 662325 h 712564"/>
              <a:gd name="connsiteX56" fmla="*/ 869633 w 897964"/>
              <a:gd name="connsiteY56" fmla="*/ 661944 h 712564"/>
              <a:gd name="connsiteX57" fmla="*/ 869918 w 897964"/>
              <a:gd name="connsiteY57" fmla="*/ 658134 h 712564"/>
              <a:gd name="connsiteX58" fmla="*/ 869537 w 897964"/>
              <a:gd name="connsiteY58" fmla="*/ 204077 h 712564"/>
              <a:gd name="connsiteX59" fmla="*/ 869156 w 897964"/>
              <a:gd name="connsiteY59" fmla="*/ 203601 h 712564"/>
              <a:gd name="connsiteX60" fmla="*/ 867823 w 897964"/>
              <a:gd name="connsiteY60" fmla="*/ 203029 h 712564"/>
              <a:gd name="connsiteX61" fmla="*/ 606838 w 897964"/>
              <a:gd name="connsiteY61" fmla="*/ 386576 h 712564"/>
              <a:gd name="connsiteX62" fmla="*/ 29527 w 897964"/>
              <a:gd name="connsiteY62" fmla="*/ 663277 h 712564"/>
              <a:gd name="connsiteX63" fmla="*/ 49911 w 897964"/>
              <a:gd name="connsiteY63" fmla="*/ 642799 h 712564"/>
              <a:gd name="connsiteX64" fmla="*/ 122587 w 897964"/>
              <a:gd name="connsiteY64" fmla="*/ 569170 h 712564"/>
              <a:gd name="connsiteX65" fmla="*/ 238696 w 897964"/>
              <a:gd name="connsiteY65" fmla="*/ 451727 h 712564"/>
              <a:gd name="connsiteX66" fmla="*/ 290227 w 897964"/>
              <a:gd name="connsiteY66" fmla="*/ 399530 h 712564"/>
              <a:gd name="connsiteX67" fmla="*/ 295751 w 897964"/>
              <a:gd name="connsiteY67" fmla="*/ 393148 h 712564"/>
              <a:gd name="connsiteX68" fmla="*/ 29813 w 897964"/>
              <a:gd name="connsiteY68" fmla="*/ 213888 h 712564"/>
              <a:gd name="connsiteX69" fmla="*/ 29527 w 897964"/>
              <a:gd name="connsiteY69" fmla="*/ 663277 h 712564"/>
              <a:gd name="connsiteX70" fmla="*/ 381476 w 897964"/>
              <a:gd name="connsiteY70" fmla="*/ 212173 h 712564"/>
              <a:gd name="connsiteX71" fmla="*/ 389763 w 897964"/>
              <a:gd name="connsiteY71" fmla="*/ 238272 h 712564"/>
              <a:gd name="connsiteX72" fmla="*/ 423958 w 897964"/>
              <a:gd name="connsiteY72" fmla="*/ 263418 h 712564"/>
              <a:gd name="connsiteX73" fmla="*/ 430339 w 897964"/>
              <a:gd name="connsiteY73" fmla="*/ 271228 h 712564"/>
              <a:gd name="connsiteX74" fmla="*/ 430339 w 897964"/>
              <a:gd name="connsiteY74" fmla="*/ 290469 h 712564"/>
              <a:gd name="connsiteX75" fmla="*/ 451771 w 897964"/>
              <a:gd name="connsiteY75" fmla="*/ 290469 h 712564"/>
              <a:gd name="connsiteX76" fmla="*/ 451771 w 897964"/>
              <a:gd name="connsiteY76" fmla="*/ 265037 h 712564"/>
              <a:gd name="connsiteX77" fmla="*/ 453295 w 897964"/>
              <a:gd name="connsiteY77" fmla="*/ 264180 h 712564"/>
              <a:gd name="connsiteX78" fmla="*/ 456629 w 897964"/>
              <a:gd name="connsiteY78" fmla="*/ 263513 h 712564"/>
              <a:gd name="connsiteX79" fmla="*/ 485299 w 897964"/>
              <a:gd name="connsiteY79" fmla="*/ 248654 h 712564"/>
              <a:gd name="connsiteX80" fmla="*/ 500539 w 897964"/>
              <a:gd name="connsiteY80" fmla="*/ 211411 h 712564"/>
              <a:gd name="connsiteX81" fmla="*/ 472821 w 897964"/>
              <a:gd name="connsiteY81" fmla="*/ 158452 h 712564"/>
              <a:gd name="connsiteX82" fmla="*/ 447961 w 897964"/>
              <a:gd name="connsiteY82" fmla="*/ 146927 h 712564"/>
              <a:gd name="connsiteX83" fmla="*/ 431959 w 897964"/>
              <a:gd name="connsiteY83" fmla="*/ 139212 h 712564"/>
              <a:gd name="connsiteX84" fmla="*/ 424243 w 897964"/>
              <a:gd name="connsiteY84" fmla="*/ 130068 h 712564"/>
              <a:gd name="connsiteX85" fmla="*/ 431768 w 897964"/>
              <a:gd name="connsiteY85" fmla="*/ 107684 h 712564"/>
              <a:gd name="connsiteX86" fmla="*/ 454914 w 897964"/>
              <a:gd name="connsiteY86" fmla="*/ 110446 h 712564"/>
              <a:gd name="connsiteX87" fmla="*/ 464534 w 897964"/>
              <a:gd name="connsiteY87" fmla="*/ 125210 h 712564"/>
              <a:gd name="connsiteX88" fmla="*/ 467201 w 897964"/>
              <a:gd name="connsiteY88" fmla="*/ 130830 h 712564"/>
              <a:gd name="connsiteX89" fmla="*/ 495586 w 897964"/>
              <a:gd name="connsiteY89" fmla="*/ 117781 h 712564"/>
              <a:gd name="connsiteX90" fmla="*/ 451390 w 897964"/>
              <a:gd name="connsiteY90" fmla="*/ 74251 h 712564"/>
              <a:gd name="connsiteX91" fmla="*/ 451390 w 897964"/>
              <a:gd name="connsiteY91" fmla="*/ 54439 h 712564"/>
              <a:gd name="connsiteX92" fmla="*/ 430435 w 897964"/>
              <a:gd name="connsiteY92" fmla="*/ 54439 h 712564"/>
              <a:gd name="connsiteX93" fmla="*/ 430435 w 897964"/>
              <a:gd name="connsiteY93" fmla="*/ 67203 h 712564"/>
              <a:gd name="connsiteX94" fmla="*/ 423863 w 897964"/>
              <a:gd name="connsiteY94" fmla="*/ 75775 h 712564"/>
              <a:gd name="connsiteX95" fmla="*/ 393954 w 897964"/>
              <a:gd name="connsiteY95" fmla="*/ 99016 h 712564"/>
              <a:gd name="connsiteX96" fmla="*/ 387287 w 897964"/>
              <a:gd name="connsiteY96" fmla="*/ 139498 h 712564"/>
              <a:gd name="connsiteX97" fmla="*/ 414338 w 897964"/>
              <a:gd name="connsiteY97" fmla="*/ 177502 h 712564"/>
              <a:gd name="connsiteX98" fmla="*/ 434912 w 897964"/>
              <a:gd name="connsiteY98" fmla="*/ 186742 h 712564"/>
              <a:gd name="connsiteX99" fmla="*/ 455295 w 897964"/>
              <a:gd name="connsiteY99" fmla="*/ 196457 h 712564"/>
              <a:gd name="connsiteX100" fmla="*/ 462915 w 897964"/>
              <a:gd name="connsiteY100" fmla="*/ 215412 h 712564"/>
              <a:gd name="connsiteX101" fmla="*/ 448437 w 897964"/>
              <a:gd name="connsiteY101" fmla="*/ 231604 h 712564"/>
              <a:gd name="connsiteX102" fmla="*/ 415195 w 897964"/>
              <a:gd name="connsiteY102" fmla="*/ 211888 h 712564"/>
              <a:gd name="connsiteX103" fmla="*/ 412909 w 897964"/>
              <a:gd name="connsiteY103" fmla="*/ 203220 h 712564"/>
              <a:gd name="connsiteX104" fmla="*/ 381571 w 897964"/>
              <a:gd name="connsiteY104" fmla="*/ 212173 h 71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897964" h="712564">
                <a:moveTo>
                  <a:pt x="268129" y="162262"/>
                </a:moveTo>
                <a:cubicBezTo>
                  <a:pt x="273177" y="106255"/>
                  <a:pt x="297751" y="61678"/>
                  <a:pt x="343757" y="29770"/>
                </a:cubicBezTo>
                <a:cubicBezTo>
                  <a:pt x="377095" y="6719"/>
                  <a:pt x="414528" y="-2615"/>
                  <a:pt x="454819" y="623"/>
                </a:cubicBezTo>
                <a:cubicBezTo>
                  <a:pt x="497491" y="4052"/>
                  <a:pt x="534067" y="21388"/>
                  <a:pt x="563975" y="51963"/>
                </a:cubicBezTo>
                <a:cubicBezTo>
                  <a:pt x="593788" y="82348"/>
                  <a:pt x="609505" y="119209"/>
                  <a:pt x="613029" y="162262"/>
                </a:cubicBezTo>
                <a:lnTo>
                  <a:pt x="622173" y="162262"/>
                </a:lnTo>
                <a:cubicBezTo>
                  <a:pt x="703802" y="162262"/>
                  <a:pt x="785336" y="162262"/>
                  <a:pt x="866966" y="162262"/>
                </a:cubicBezTo>
                <a:cubicBezTo>
                  <a:pt x="871442" y="162262"/>
                  <a:pt x="876205" y="162739"/>
                  <a:pt x="880301" y="164453"/>
                </a:cubicBezTo>
                <a:cubicBezTo>
                  <a:pt x="891254" y="168835"/>
                  <a:pt x="896969" y="177502"/>
                  <a:pt x="897922" y="189218"/>
                </a:cubicBezTo>
                <a:cubicBezTo>
                  <a:pt x="898017" y="190837"/>
                  <a:pt x="897922" y="192457"/>
                  <a:pt x="897922" y="193981"/>
                </a:cubicBezTo>
                <a:cubicBezTo>
                  <a:pt x="897922" y="356382"/>
                  <a:pt x="897922" y="518783"/>
                  <a:pt x="897922" y="681184"/>
                </a:cubicBezTo>
                <a:cubicBezTo>
                  <a:pt x="897922" y="687471"/>
                  <a:pt x="897255" y="693567"/>
                  <a:pt x="893826" y="698901"/>
                </a:cubicBezTo>
                <a:cubicBezTo>
                  <a:pt x="888492" y="707473"/>
                  <a:pt x="880681" y="712045"/>
                  <a:pt x="870585" y="712522"/>
                </a:cubicBezTo>
                <a:cubicBezTo>
                  <a:pt x="868299" y="712617"/>
                  <a:pt x="866013" y="712522"/>
                  <a:pt x="863727" y="712522"/>
                </a:cubicBezTo>
                <a:cubicBezTo>
                  <a:pt x="587121" y="712522"/>
                  <a:pt x="310515" y="712522"/>
                  <a:pt x="34004" y="712522"/>
                </a:cubicBezTo>
                <a:cubicBezTo>
                  <a:pt x="31242" y="712522"/>
                  <a:pt x="28480" y="712522"/>
                  <a:pt x="25813" y="712426"/>
                </a:cubicBezTo>
                <a:cubicBezTo>
                  <a:pt x="12668" y="711569"/>
                  <a:pt x="1715" y="700996"/>
                  <a:pt x="286" y="687947"/>
                </a:cubicBezTo>
                <a:cubicBezTo>
                  <a:pt x="0" y="684994"/>
                  <a:pt x="0" y="682042"/>
                  <a:pt x="0" y="679089"/>
                </a:cubicBezTo>
                <a:cubicBezTo>
                  <a:pt x="0" y="518021"/>
                  <a:pt x="0" y="357049"/>
                  <a:pt x="0" y="195981"/>
                </a:cubicBezTo>
                <a:cubicBezTo>
                  <a:pt x="0" y="191695"/>
                  <a:pt x="0" y="187218"/>
                  <a:pt x="952" y="183027"/>
                </a:cubicBezTo>
                <a:cubicBezTo>
                  <a:pt x="3810" y="171216"/>
                  <a:pt x="14573" y="162739"/>
                  <a:pt x="26860" y="162072"/>
                </a:cubicBezTo>
                <a:cubicBezTo>
                  <a:pt x="28956" y="161977"/>
                  <a:pt x="30956" y="162072"/>
                  <a:pt x="33052" y="162072"/>
                </a:cubicBezTo>
                <a:cubicBezTo>
                  <a:pt x="108299" y="162072"/>
                  <a:pt x="183451" y="162072"/>
                  <a:pt x="258699" y="162072"/>
                </a:cubicBezTo>
                <a:cubicBezTo>
                  <a:pt x="261652" y="162072"/>
                  <a:pt x="264605" y="162072"/>
                  <a:pt x="268034" y="162072"/>
                </a:cubicBezTo>
                <a:close/>
                <a:moveTo>
                  <a:pt x="49530" y="682899"/>
                </a:moveTo>
                <a:cubicBezTo>
                  <a:pt x="49816" y="683470"/>
                  <a:pt x="50102" y="683947"/>
                  <a:pt x="50482" y="684518"/>
                </a:cubicBezTo>
                <a:cubicBezTo>
                  <a:pt x="315182" y="684518"/>
                  <a:pt x="579787" y="684518"/>
                  <a:pt x="844487" y="684518"/>
                </a:cubicBezTo>
                <a:cubicBezTo>
                  <a:pt x="845630" y="684518"/>
                  <a:pt x="846772" y="684328"/>
                  <a:pt x="847916" y="684232"/>
                </a:cubicBezTo>
                <a:cubicBezTo>
                  <a:pt x="848106" y="684232"/>
                  <a:pt x="848297" y="684042"/>
                  <a:pt x="848392" y="683851"/>
                </a:cubicBezTo>
                <a:cubicBezTo>
                  <a:pt x="848487" y="683661"/>
                  <a:pt x="848582" y="683470"/>
                  <a:pt x="848868" y="682709"/>
                </a:cubicBezTo>
                <a:cubicBezTo>
                  <a:pt x="760762" y="589554"/>
                  <a:pt x="672465" y="496209"/>
                  <a:pt x="584073" y="402864"/>
                </a:cubicBezTo>
                <a:cubicBezTo>
                  <a:pt x="580930" y="405055"/>
                  <a:pt x="578453" y="406674"/>
                  <a:pt x="576072" y="408388"/>
                </a:cubicBezTo>
                <a:cubicBezTo>
                  <a:pt x="537781" y="435344"/>
                  <a:pt x="499396" y="462205"/>
                  <a:pt x="461200" y="489256"/>
                </a:cubicBezTo>
                <a:cubicBezTo>
                  <a:pt x="453676" y="494590"/>
                  <a:pt x="446913" y="495447"/>
                  <a:pt x="438055" y="489446"/>
                </a:cubicBezTo>
                <a:cubicBezTo>
                  <a:pt x="405670" y="467253"/>
                  <a:pt x="372999" y="445441"/>
                  <a:pt x="340424" y="423438"/>
                </a:cubicBezTo>
                <a:cubicBezTo>
                  <a:pt x="333661" y="418866"/>
                  <a:pt x="326803" y="414294"/>
                  <a:pt x="319564" y="409436"/>
                </a:cubicBezTo>
                <a:cubicBezTo>
                  <a:pt x="229362" y="500781"/>
                  <a:pt x="139541" y="591840"/>
                  <a:pt x="49625" y="682994"/>
                </a:cubicBezTo>
                <a:close/>
                <a:moveTo>
                  <a:pt x="612458" y="190647"/>
                </a:moveTo>
                <a:cubicBezTo>
                  <a:pt x="607028" y="234081"/>
                  <a:pt x="588835" y="270752"/>
                  <a:pt x="556641" y="300089"/>
                </a:cubicBezTo>
                <a:cubicBezTo>
                  <a:pt x="524161" y="329617"/>
                  <a:pt x="485489" y="344380"/>
                  <a:pt x="441865" y="344857"/>
                </a:cubicBezTo>
                <a:cubicBezTo>
                  <a:pt x="406051" y="345238"/>
                  <a:pt x="372809" y="335236"/>
                  <a:pt x="343281" y="314662"/>
                </a:cubicBezTo>
                <a:cubicBezTo>
                  <a:pt x="300038" y="284468"/>
                  <a:pt x="275844" y="242653"/>
                  <a:pt x="268891" y="190647"/>
                </a:cubicBezTo>
                <a:cubicBezTo>
                  <a:pt x="266700" y="190456"/>
                  <a:pt x="265081" y="190266"/>
                  <a:pt x="263557" y="190266"/>
                </a:cubicBezTo>
                <a:cubicBezTo>
                  <a:pt x="191834" y="190361"/>
                  <a:pt x="120015" y="190456"/>
                  <a:pt x="48292" y="190647"/>
                </a:cubicBezTo>
                <a:cubicBezTo>
                  <a:pt x="48101" y="190647"/>
                  <a:pt x="47911" y="190837"/>
                  <a:pt x="47815" y="191028"/>
                </a:cubicBezTo>
                <a:cubicBezTo>
                  <a:pt x="47720" y="191218"/>
                  <a:pt x="47625" y="191409"/>
                  <a:pt x="47339" y="192361"/>
                </a:cubicBezTo>
                <a:cubicBezTo>
                  <a:pt x="181166" y="282563"/>
                  <a:pt x="315182" y="372955"/>
                  <a:pt x="449199" y="463252"/>
                </a:cubicBezTo>
                <a:cubicBezTo>
                  <a:pt x="451104" y="462014"/>
                  <a:pt x="452723" y="461157"/>
                  <a:pt x="454152" y="460109"/>
                </a:cubicBezTo>
                <a:cubicBezTo>
                  <a:pt x="580930" y="370860"/>
                  <a:pt x="707803" y="281515"/>
                  <a:pt x="834580" y="192266"/>
                </a:cubicBezTo>
                <a:cubicBezTo>
                  <a:pt x="834676" y="192171"/>
                  <a:pt x="834771" y="191885"/>
                  <a:pt x="834771" y="191695"/>
                </a:cubicBezTo>
                <a:cubicBezTo>
                  <a:pt x="834771" y="191504"/>
                  <a:pt x="834676" y="191218"/>
                  <a:pt x="834485" y="190742"/>
                </a:cubicBezTo>
                <a:lnTo>
                  <a:pt x="612362" y="190742"/>
                </a:lnTo>
                <a:close/>
                <a:moveTo>
                  <a:pt x="606933" y="386576"/>
                </a:moveTo>
                <a:cubicBezTo>
                  <a:pt x="652081" y="434296"/>
                  <a:pt x="696373" y="481255"/>
                  <a:pt x="740759" y="528118"/>
                </a:cubicBezTo>
                <a:cubicBezTo>
                  <a:pt x="783146" y="572885"/>
                  <a:pt x="825627" y="617462"/>
                  <a:pt x="868013" y="662230"/>
                </a:cubicBezTo>
                <a:cubicBezTo>
                  <a:pt x="868109" y="662325"/>
                  <a:pt x="868489" y="662420"/>
                  <a:pt x="868680" y="662325"/>
                </a:cubicBezTo>
                <a:cubicBezTo>
                  <a:pt x="868871" y="662325"/>
                  <a:pt x="869156" y="662134"/>
                  <a:pt x="869633" y="661944"/>
                </a:cubicBezTo>
                <a:cubicBezTo>
                  <a:pt x="869728" y="660801"/>
                  <a:pt x="869918" y="659467"/>
                  <a:pt x="869918" y="658134"/>
                </a:cubicBezTo>
                <a:cubicBezTo>
                  <a:pt x="869823" y="506782"/>
                  <a:pt x="869728" y="355429"/>
                  <a:pt x="869537" y="204077"/>
                </a:cubicBezTo>
                <a:cubicBezTo>
                  <a:pt x="869537" y="203887"/>
                  <a:pt x="869251" y="203696"/>
                  <a:pt x="869156" y="203601"/>
                </a:cubicBezTo>
                <a:cubicBezTo>
                  <a:pt x="868966" y="203506"/>
                  <a:pt x="868775" y="203410"/>
                  <a:pt x="867823" y="203029"/>
                </a:cubicBezTo>
                <a:cubicBezTo>
                  <a:pt x="781336" y="263799"/>
                  <a:pt x="694563" y="324854"/>
                  <a:pt x="606838" y="386576"/>
                </a:cubicBezTo>
                <a:close/>
                <a:moveTo>
                  <a:pt x="29527" y="663277"/>
                </a:moveTo>
                <a:cubicBezTo>
                  <a:pt x="36767" y="656038"/>
                  <a:pt x="43434" y="649466"/>
                  <a:pt x="49911" y="642799"/>
                </a:cubicBezTo>
                <a:cubicBezTo>
                  <a:pt x="74200" y="618224"/>
                  <a:pt x="98393" y="593650"/>
                  <a:pt x="122587" y="569170"/>
                </a:cubicBezTo>
                <a:cubicBezTo>
                  <a:pt x="161258" y="530023"/>
                  <a:pt x="200025" y="490875"/>
                  <a:pt x="238696" y="451727"/>
                </a:cubicBezTo>
                <a:cubicBezTo>
                  <a:pt x="255842" y="434392"/>
                  <a:pt x="273082" y="416961"/>
                  <a:pt x="290227" y="399530"/>
                </a:cubicBezTo>
                <a:cubicBezTo>
                  <a:pt x="292037" y="397625"/>
                  <a:pt x="293656" y="395530"/>
                  <a:pt x="295751" y="393148"/>
                </a:cubicBezTo>
                <a:cubicBezTo>
                  <a:pt x="206692" y="333141"/>
                  <a:pt x="118396" y="273610"/>
                  <a:pt x="29813" y="213888"/>
                </a:cubicBezTo>
                <a:cubicBezTo>
                  <a:pt x="28194" y="219698"/>
                  <a:pt x="27908" y="655086"/>
                  <a:pt x="29527" y="663277"/>
                </a:cubicBezTo>
                <a:close/>
                <a:moveTo>
                  <a:pt x="381476" y="212173"/>
                </a:moveTo>
                <a:cubicBezTo>
                  <a:pt x="381857" y="220365"/>
                  <a:pt x="385096" y="229985"/>
                  <a:pt x="389763" y="238272"/>
                </a:cubicBezTo>
                <a:cubicBezTo>
                  <a:pt x="397383" y="251797"/>
                  <a:pt x="408908" y="259989"/>
                  <a:pt x="423958" y="263418"/>
                </a:cubicBezTo>
                <a:cubicBezTo>
                  <a:pt x="430244" y="264847"/>
                  <a:pt x="430339" y="264847"/>
                  <a:pt x="430339" y="271228"/>
                </a:cubicBezTo>
                <a:cubicBezTo>
                  <a:pt x="430339" y="277515"/>
                  <a:pt x="430339" y="283801"/>
                  <a:pt x="430339" y="290469"/>
                </a:cubicBezTo>
                <a:lnTo>
                  <a:pt x="451771" y="290469"/>
                </a:lnTo>
                <a:lnTo>
                  <a:pt x="451771" y="265037"/>
                </a:lnTo>
                <a:cubicBezTo>
                  <a:pt x="452914" y="264370"/>
                  <a:pt x="453104" y="264180"/>
                  <a:pt x="453295" y="264180"/>
                </a:cubicBezTo>
                <a:cubicBezTo>
                  <a:pt x="454438" y="263894"/>
                  <a:pt x="455485" y="263704"/>
                  <a:pt x="456629" y="263513"/>
                </a:cubicBezTo>
                <a:cubicBezTo>
                  <a:pt x="467582" y="261227"/>
                  <a:pt x="477488" y="256941"/>
                  <a:pt x="485299" y="248654"/>
                </a:cubicBezTo>
                <a:cubicBezTo>
                  <a:pt x="495205" y="238177"/>
                  <a:pt x="499586" y="225413"/>
                  <a:pt x="500539" y="211411"/>
                </a:cubicBezTo>
                <a:cubicBezTo>
                  <a:pt x="501967" y="189885"/>
                  <a:pt x="494252" y="169120"/>
                  <a:pt x="472821" y="158452"/>
                </a:cubicBezTo>
                <a:cubicBezTo>
                  <a:pt x="464630" y="154357"/>
                  <a:pt x="456247" y="150832"/>
                  <a:pt x="447961" y="146927"/>
                </a:cubicBezTo>
                <a:cubicBezTo>
                  <a:pt x="442627" y="144451"/>
                  <a:pt x="437197" y="141974"/>
                  <a:pt x="431959" y="139212"/>
                </a:cubicBezTo>
                <a:cubicBezTo>
                  <a:pt x="428244" y="137212"/>
                  <a:pt x="425577" y="134259"/>
                  <a:pt x="424243" y="130068"/>
                </a:cubicBezTo>
                <a:cubicBezTo>
                  <a:pt x="421672" y="121876"/>
                  <a:pt x="424815" y="112066"/>
                  <a:pt x="431768" y="107684"/>
                </a:cubicBezTo>
                <a:cubicBezTo>
                  <a:pt x="439103" y="103017"/>
                  <a:pt x="448723" y="103684"/>
                  <a:pt x="454914" y="110446"/>
                </a:cubicBezTo>
                <a:cubicBezTo>
                  <a:pt x="458819" y="114733"/>
                  <a:pt x="461486" y="120162"/>
                  <a:pt x="464534" y="125210"/>
                </a:cubicBezTo>
                <a:cubicBezTo>
                  <a:pt x="465582" y="126829"/>
                  <a:pt x="466154" y="128734"/>
                  <a:pt x="467201" y="130830"/>
                </a:cubicBezTo>
                <a:cubicBezTo>
                  <a:pt x="477107" y="126258"/>
                  <a:pt x="486346" y="122067"/>
                  <a:pt x="495586" y="117781"/>
                </a:cubicBezTo>
                <a:cubicBezTo>
                  <a:pt x="489490" y="93968"/>
                  <a:pt x="476155" y="78538"/>
                  <a:pt x="451390" y="74251"/>
                </a:cubicBezTo>
                <a:lnTo>
                  <a:pt x="451390" y="54439"/>
                </a:lnTo>
                <a:lnTo>
                  <a:pt x="430435" y="54439"/>
                </a:lnTo>
                <a:cubicBezTo>
                  <a:pt x="430435" y="59011"/>
                  <a:pt x="430435" y="63107"/>
                  <a:pt x="430435" y="67203"/>
                </a:cubicBezTo>
                <a:cubicBezTo>
                  <a:pt x="430435" y="71775"/>
                  <a:pt x="428244" y="74632"/>
                  <a:pt x="423863" y="75775"/>
                </a:cubicBezTo>
                <a:cubicBezTo>
                  <a:pt x="410623" y="79395"/>
                  <a:pt x="400431" y="86634"/>
                  <a:pt x="393954" y="99016"/>
                </a:cubicBezTo>
                <a:cubicBezTo>
                  <a:pt x="387191" y="111875"/>
                  <a:pt x="385191" y="125496"/>
                  <a:pt x="387287" y="139498"/>
                </a:cubicBezTo>
                <a:cubicBezTo>
                  <a:pt x="389763" y="156547"/>
                  <a:pt x="398621" y="169692"/>
                  <a:pt x="414338" y="177502"/>
                </a:cubicBezTo>
                <a:cubicBezTo>
                  <a:pt x="421100" y="180836"/>
                  <a:pt x="428054" y="183598"/>
                  <a:pt x="434912" y="186742"/>
                </a:cubicBezTo>
                <a:cubicBezTo>
                  <a:pt x="441770" y="189885"/>
                  <a:pt x="448723" y="192742"/>
                  <a:pt x="455295" y="196457"/>
                </a:cubicBezTo>
                <a:cubicBezTo>
                  <a:pt x="462629" y="200553"/>
                  <a:pt x="464249" y="207697"/>
                  <a:pt x="462915" y="215412"/>
                </a:cubicBezTo>
                <a:cubicBezTo>
                  <a:pt x="461391" y="224461"/>
                  <a:pt x="456343" y="229890"/>
                  <a:pt x="448437" y="231604"/>
                </a:cubicBezTo>
                <a:cubicBezTo>
                  <a:pt x="432435" y="235033"/>
                  <a:pt x="419767" y="227604"/>
                  <a:pt x="415195" y="211888"/>
                </a:cubicBezTo>
                <a:cubicBezTo>
                  <a:pt x="414433" y="209316"/>
                  <a:pt x="413766" y="206649"/>
                  <a:pt x="412909" y="203220"/>
                </a:cubicBezTo>
                <a:cubicBezTo>
                  <a:pt x="402241" y="206268"/>
                  <a:pt x="392049" y="209125"/>
                  <a:pt x="381571" y="212173"/>
                </a:cubicBezTo>
                <a:close/>
              </a:path>
            </a:pathLst>
          </a:custGeom>
          <a:solidFill>
            <a:srgbClr val="002060"/>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693162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7BCAC-67E0-B2B4-F1A4-C7031F0176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0DF78D-1539-BA2C-648D-C5714B1311B8}"/>
              </a:ext>
            </a:extLst>
          </p:cNvPr>
          <p:cNvSpPr>
            <a:spLocks noGrp="1"/>
          </p:cNvSpPr>
          <p:nvPr>
            <p:ph type="title"/>
          </p:nvPr>
        </p:nvSpPr>
        <p:spPr>
          <a:xfrm>
            <a:off x="386721" y="600015"/>
            <a:ext cx="10410400" cy="602615"/>
          </a:xfrm>
        </p:spPr>
        <p:txBody>
          <a:bodyPr>
            <a:normAutofit fontScale="90000"/>
          </a:bodyPr>
          <a:lstStyle/>
          <a:p>
            <a:pPr marL="0" marR="0" lvl="0" indent="0" rtl="0">
              <a:lnSpc>
                <a:spcPct val="140000"/>
              </a:lnSpc>
              <a:spcBef>
                <a:spcPts val="0"/>
              </a:spcBef>
              <a:spcAft>
                <a:spcPts val="0"/>
              </a:spcAft>
              <a:buNone/>
            </a:pPr>
            <a:r>
              <a:rPr lang="en-US" sz="3600" b="1" dirty="0">
                <a:solidFill>
                  <a:srgbClr val="171D4B"/>
                </a:solidFill>
              </a:rPr>
              <a:t>Working with a grant writer: Process</a:t>
            </a:r>
            <a:endParaRPr lang="en-US" sz="800" dirty="0"/>
          </a:p>
        </p:txBody>
      </p:sp>
      <p:sp>
        <p:nvSpPr>
          <p:cNvPr id="2" name="Google Shape;649;p50">
            <a:extLst>
              <a:ext uri="{FF2B5EF4-FFF2-40B4-BE49-F238E27FC236}">
                <a16:creationId xmlns:a16="http://schemas.microsoft.com/office/drawing/2014/main" id="{C2FC347B-D739-CE6E-075D-30168EDBA105}"/>
              </a:ext>
            </a:extLst>
          </p:cNvPr>
          <p:cNvSpPr/>
          <p:nvPr/>
        </p:nvSpPr>
        <p:spPr>
          <a:xfrm>
            <a:off x="0" y="5295900"/>
            <a:ext cx="12192000" cy="864350"/>
          </a:xfrm>
          <a:prstGeom prst="rect">
            <a:avLst/>
          </a:prstGeom>
          <a:solidFill>
            <a:srgbClr val="D8DF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D8DFF1"/>
                </a:solidFill>
              </a:rPr>
              <a:t>c</a:t>
            </a:r>
            <a:endParaRPr sz="1800" b="0" i="0" u="none" strike="noStrike" cap="none">
              <a:solidFill>
                <a:srgbClr val="D8DFF1"/>
              </a:solidFill>
              <a:latin typeface="Arial"/>
              <a:ea typeface="Arial"/>
              <a:cs typeface="Arial"/>
              <a:sym typeface="Arial"/>
            </a:endParaRPr>
          </a:p>
        </p:txBody>
      </p:sp>
      <p:grpSp>
        <p:nvGrpSpPr>
          <p:cNvPr id="3" name="Google Shape;650;p50">
            <a:extLst>
              <a:ext uri="{FF2B5EF4-FFF2-40B4-BE49-F238E27FC236}">
                <a16:creationId xmlns:a16="http://schemas.microsoft.com/office/drawing/2014/main" id="{3011A0EB-666F-5E4E-48EE-774E86179175}"/>
              </a:ext>
            </a:extLst>
          </p:cNvPr>
          <p:cNvGrpSpPr/>
          <p:nvPr/>
        </p:nvGrpSpPr>
        <p:grpSpPr>
          <a:xfrm>
            <a:off x="246258" y="5325878"/>
            <a:ext cx="11061700" cy="804394"/>
            <a:chOff x="124607" y="3687578"/>
            <a:chExt cx="11061700" cy="804394"/>
          </a:xfrm>
        </p:grpSpPr>
        <p:sp>
          <p:nvSpPr>
            <p:cNvPr id="5" name="Google Shape;651;p50">
              <a:extLst>
                <a:ext uri="{FF2B5EF4-FFF2-40B4-BE49-F238E27FC236}">
                  <a16:creationId xmlns:a16="http://schemas.microsoft.com/office/drawing/2014/main" id="{89FA1EB1-6FA8-45FA-1CAE-EDF85A55C949}"/>
                </a:ext>
              </a:extLst>
            </p:cNvPr>
            <p:cNvSpPr txBox="1"/>
            <p:nvPr/>
          </p:nvSpPr>
          <p:spPr>
            <a:xfrm>
              <a:off x="1252688" y="3751221"/>
              <a:ext cx="9933619" cy="677108"/>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 sz="2000" b="1" i="0" u="none" strike="noStrike" cap="none" dirty="0">
                  <a:solidFill>
                    <a:srgbClr val="15235F"/>
                  </a:solidFill>
                </a:rPr>
                <a:t>Tip</a:t>
              </a:r>
              <a:r>
                <a:rPr lang="en" sz="2000" b="0" i="0" u="none" strike="noStrike" cap="none" dirty="0">
                  <a:solidFill>
                    <a:srgbClr val="15235F"/>
                  </a:solidFill>
                  <a:ea typeface="Arial"/>
                  <a:cs typeface="Arial"/>
                  <a:sym typeface="Arial"/>
                </a:rPr>
                <a:t>: </a:t>
              </a:r>
              <a:r>
                <a:rPr lang="en" sz="2000" dirty="0">
                  <a:solidFill>
                    <a:srgbClr val="171D4B"/>
                  </a:solidFill>
                </a:rPr>
                <a:t> Clarify up front with them if the grant writer will help with any follow ups after you receive the award. Some grant writers will not help with this part of the process.</a:t>
              </a:r>
              <a:endParaRPr sz="2000" dirty="0">
                <a:solidFill>
                  <a:srgbClr val="15235F"/>
                </a:solidFill>
              </a:endParaRPr>
            </a:p>
          </p:txBody>
        </p:sp>
        <p:pic>
          <p:nvPicPr>
            <p:cNvPr id="6" name="Google Shape;652;p50">
              <a:extLst>
                <a:ext uri="{FF2B5EF4-FFF2-40B4-BE49-F238E27FC236}">
                  <a16:creationId xmlns:a16="http://schemas.microsoft.com/office/drawing/2014/main" id="{763E1EA3-0551-74EB-D38C-026E4CBC2F3B}"/>
                </a:ext>
              </a:extLst>
            </p:cNvPr>
            <p:cNvPicPr preferRelativeResize="0"/>
            <p:nvPr/>
          </p:nvPicPr>
          <p:blipFill>
            <a:blip r:embed="rId2">
              <a:alphaModFix/>
            </a:blip>
            <a:stretch>
              <a:fillRect/>
            </a:stretch>
          </p:blipFill>
          <p:spPr>
            <a:xfrm>
              <a:off x="124607" y="3687578"/>
              <a:ext cx="881823" cy="804394"/>
            </a:xfrm>
            <a:prstGeom prst="rect">
              <a:avLst/>
            </a:prstGeom>
            <a:noFill/>
            <a:ln>
              <a:noFill/>
            </a:ln>
          </p:spPr>
        </p:pic>
      </p:grpSp>
      <p:sp>
        <p:nvSpPr>
          <p:cNvPr id="7" name="Google Shape;648;p50">
            <a:extLst>
              <a:ext uri="{FF2B5EF4-FFF2-40B4-BE49-F238E27FC236}">
                <a16:creationId xmlns:a16="http://schemas.microsoft.com/office/drawing/2014/main" id="{8711E4CA-D05C-8AE6-AAED-E3D793A70CF7}"/>
              </a:ext>
            </a:extLst>
          </p:cNvPr>
          <p:cNvSpPr txBox="1"/>
          <p:nvPr/>
        </p:nvSpPr>
        <p:spPr>
          <a:xfrm>
            <a:off x="579242" y="1335847"/>
            <a:ext cx="6255379" cy="3397853"/>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None/>
            </a:pPr>
            <a:r>
              <a:rPr lang="en" sz="2400" b="1" dirty="0">
                <a:solidFill>
                  <a:srgbClr val="171D4B"/>
                </a:solidFill>
              </a:rPr>
              <a:t>During the process: </a:t>
            </a:r>
            <a:endParaRPr sz="2400" b="1" dirty="0">
              <a:solidFill>
                <a:srgbClr val="171D4B"/>
              </a:solidFill>
            </a:endParaRPr>
          </a:p>
          <a:p>
            <a:pPr marL="457200" lvl="0" indent="-311150" algn="l" rtl="0">
              <a:lnSpc>
                <a:spcPct val="120000"/>
              </a:lnSpc>
              <a:spcBef>
                <a:spcPts val="0"/>
              </a:spcBef>
              <a:spcAft>
                <a:spcPts val="0"/>
              </a:spcAft>
              <a:buClr>
                <a:srgbClr val="171D4B"/>
              </a:buClr>
              <a:buSzPts val="1300"/>
              <a:buChar char="-"/>
            </a:pPr>
            <a:r>
              <a:rPr lang="en" sz="1600" dirty="0">
                <a:solidFill>
                  <a:srgbClr val="171D4B"/>
                </a:solidFill>
              </a:rPr>
              <a:t>The grant writer will set a work plan and timeline for putting together the parts of the grant application. </a:t>
            </a:r>
            <a:endParaRPr sz="1600" dirty="0">
              <a:solidFill>
                <a:srgbClr val="171D4B"/>
              </a:solidFill>
            </a:endParaRPr>
          </a:p>
          <a:p>
            <a:pPr marL="457200" lvl="0" indent="-311150" algn="l" rtl="0">
              <a:lnSpc>
                <a:spcPct val="120000"/>
              </a:lnSpc>
              <a:spcBef>
                <a:spcPts val="0"/>
              </a:spcBef>
              <a:spcAft>
                <a:spcPts val="0"/>
              </a:spcAft>
              <a:buClr>
                <a:srgbClr val="171D4B"/>
              </a:buClr>
              <a:buSzPts val="1300"/>
              <a:buChar char="-"/>
            </a:pPr>
            <a:r>
              <a:rPr lang="en" sz="1600" dirty="0">
                <a:solidFill>
                  <a:srgbClr val="171D4B"/>
                </a:solidFill>
              </a:rPr>
              <a:t>They will then work with you to define your project goals and their connection to the grant priorities and your longer-term business goals. </a:t>
            </a:r>
            <a:endParaRPr sz="1600" dirty="0">
              <a:solidFill>
                <a:srgbClr val="171D4B"/>
              </a:solidFill>
            </a:endParaRPr>
          </a:p>
          <a:p>
            <a:pPr marL="457200" lvl="0" indent="-311150" algn="l" rtl="0">
              <a:lnSpc>
                <a:spcPct val="120000"/>
              </a:lnSpc>
              <a:spcBef>
                <a:spcPts val="0"/>
              </a:spcBef>
              <a:spcAft>
                <a:spcPts val="0"/>
              </a:spcAft>
              <a:buClr>
                <a:srgbClr val="171D4B"/>
              </a:buClr>
              <a:buSzPts val="1300"/>
              <a:buChar char="-"/>
            </a:pPr>
            <a:r>
              <a:rPr lang="en" sz="1600" dirty="0">
                <a:solidFill>
                  <a:srgbClr val="171D4B"/>
                </a:solidFill>
              </a:rPr>
              <a:t>They can draft letters of support and matching fund letter templates. </a:t>
            </a:r>
            <a:endParaRPr sz="1600" dirty="0">
              <a:solidFill>
                <a:srgbClr val="171D4B"/>
              </a:solidFill>
            </a:endParaRPr>
          </a:p>
          <a:p>
            <a:pPr marL="457200" lvl="0" indent="-311150" algn="l" rtl="0">
              <a:lnSpc>
                <a:spcPct val="120000"/>
              </a:lnSpc>
              <a:spcBef>
                <a:spcPts val="0"/>
              </a:spcBef>
              <a:spcAft>
                <a:spcPts val="0"/>
              </a:spcAft>
              <a:buClr>
                <a:srgbClr val="171D4B"/>
              </a:buClr>
              <a:buSzPts val="1300"/>
              <a:buChar char="-"/>
            </a:pPr>
            <a:r>
              <a:rPr lang="en" sz="1600" dirty="0">
                <a:solidFill>
                  <a:srgbClr val="171D4B"/>
                </a:solidFill>
              </a:rPr>
              <a:t>They will write the narrative. Before sending to you for final review, they will review and compile the grant application. They can often submit the grant on your behalf if you add them as collaborators.</a:t>
            </a:r>
            <a:endParaRPr sz="1600" b="1" dirty="0">
              <a:solidFill>
                <a:srgbClr val="171D4B"/>
              </a:solidFill>
            </a:endParaRPr>
          </a:p>
        </p:txBody>
      </p:sp>
      <p:sp>
        <p:nvSpPr>
          <p:cNvPr id="14" name="TextBox 13">
            <a:extLst>
              <a:ext uri="{FF2B5EF4-FFF2-40B4-BE49-F238E27FC236}">
                <a16:creationId xmlns:a16="http://schemas.microsoft.com/office/drawing/2014/main" id="{37E32D2A-0940-AC09-7B8D-7C05DDFD3493}"/>
              </a:ext>
            </a:extLst>
          </p:cNvPr>
          <p:cNvSpPr txBox="1"/>
          <p:nvPr/>
        </p:nvSpPr>
        <p:spPr>
          <a:xfrm>
            <a:off x="7175500" y="1649526"/>
            <a:ext cx="4437258" cy="1845955"/>
          </a:xfrm>
          <a:prstGeom prst="rect">
            <a:avLst/>
          </a:prstGeom>
          <a:noFill/>
        </p:spPr>
        <p:txBody>
          <a:bodyPr wrap="square">
            <a:spAutoFit/>
          </a:bodyPr>
          <a:lstStyle/>
          <a:p>
            <a:pPr marL="457200" lvl="0" indent="-400050" algn="l" rtl="0">
              <a:lnSpc>
                <a:spcPct val="120000"/>
              </a:lnSpc>
              <a:spcBef>
                <a:spcPts val="0"/>
              </a:spcBef>
              <a:spcAft>
                <a:spcPts val="0"/>
              </a:spcAft>
              <a:buNone/>
            </a:pPr>
            <a:r>
              <a:rPr lang="en-US" sz="2400" b="1" dirty="0">
                <a:solidFill>
                  <a:srgbClr val="171D4B"/>
                </a:solidFill>
              </a:rPr>
              <a:t>After submitting the grant: </a:t>
            </a:r>
          </a:p>
          <a:p>
            <a:pPr marL="457200" lvl="0" indent="-311150" algn="l" rtl="0">
              <a:lnSpc>
                <a:spcPct val="120000"/>
              </a:lnSpc>
              <a:spcBef>
                <a:spcPts val="0"/>
              </a:spcBef>
              <a:spcAft>
                <a:spcPts val="0"/>
              </a:spcAft>
              <a:buClr>
                <a:srgbClr val="171D4B"/>
              </a:buClr>
              <a:buSzPts val="1300"/>
              <a:buChar char="-"/>
            </a:pPr>
            <a:r>
              <a:rPr lang="en-US" sz="1800" dirty="0">
                <a:solidFill>
                  <a:srgbClr val="171D4B"/>
                </a:solidFill>
              </a:rPr>
              <a:t>You both should keep each other updated if you hear anything from the funding agency about the results of the grant.</a:t>
            </a:r>
          </a:p>
        </p:txBody>
      </p:sp>
    </p:spTree>
    <p:extLst>
      <p:ext uri="{BB962C8B-B14F-4D97-AF65-F5344CB8AC3E}">
        <p14:creationId xmlns:p14="http://schemas.microsoft.com/office/powerpoint/2010/main" val="413828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E38976-11FC-F3DC-1082-232365CE21D4}"/>
              </a:ext>
            </a:extLst>
          </p:cNvPr>
          <p:cNvSpPr>
            <a:spLocks noGrp="1"/>
          </p:cNvSpPr>
          <p:nvPr>
            <p:ph type="title"/>
          </p:nvPr>
        </p:nvSpPr>
        <p:spPr>
          <a:xfrm>
            <a:off x="831850" y="2002631"/>
            <a:ext cx="10515600" cy="2852737"/>
          </a:xfrm>
        </p:spPr>
        <p:txBody>
          <a:bodyPr/>
          <a:lstStyle/>
          <a:p>
            <a:r>
              <a:rPr lang="en-US" dirty="0"/>
              <a:t>Grant Basics</a:t>
            </a:r>
          </a:p>
        </p:txBody>
      </p:sp>
    </p:spTree>
    <p:extLst>
      <p:ext uri="{BB962C8B-B14F-4D97-AF65-F5344CB8AC3E}">
        <p14:creationId xmlns:p14="http://schemas.microsoft.com/office/powerpoint/2010/main" val="1646433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415AA-9BB7-ABF8-31F7-A3A564FF88F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81BF25F-B0B7-4FB0-84A0-E88AF7E82224}"/>
              </a:ext>
            </a:extLst>
          </p:cNvPr>
          <p:cNvSpPr>
            <a:spLocks noGrp="1"/>
          </p:cNvSpPr>
          <p:nvPr>
            <p:ph type="title"/>
          </p:nvPr>
        </p:nvSpPr>
        <p:spPr>
          <a:xfrm>
            <a:off x="838200" y="2459038"/>
            <a:ext cx="10515600" cy="2852737"/>
          </a:xfrm>
        </p:spPr>
        <p:txBody>
          <a:bodyPr/>
          <a:lstStyle/>
          <a:p>
            <a:r>
              <a:rPr lang="en-US" sz="4800" b="1" dirty="0">
                <a:solidFill>
                  <a:srgbClr val="171D4B"/>
                </a:solidFill>
              </a:rPr>
              <a:t>Examples of Grant Funding</a:t>
            </a:r>
            <a:endParaRPr lang="en-US" dirty="0"/>
          </a:p>
        </p:txBody>
      </p:sp>
    </p:spTree>
    <p:extLst>
      <p:ext uri="{BB962C8B-B14F-4D97-AF65-F5344CB8AC3E}">
        <p14:creationId xmlns:p14="http://schemas.microsoft.com/office/powerpoint/2010/main" val="3516664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C4896462-1556-3F46-AADE-0DCE6A3F2EDF}"/>
              </a:ext>
            </a:extLst>
          </p:cNvPr>
          <p:cNvSpPr/>
          <p:nvPr/>
        </p:nvSpPr>
        <p:spPr>
          <a:xfrm>
            <a:off x="655320" y="5583584"/>
            <a:ext cx="11186160" cy="990600"/>
          </a:xfrm>
          <a:prstGeom prst="roundRect">
            <a:avLst>
              <a:gd name="adj" fmla="val 1069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D501AD2-9E06-63C1-0B12-F36ECAC9095B}"/>
              </a:ext>
            </a:extLst>
          </p:cNvPr>
          <p:cNvSpPr>
            <a:spLocks noGrp="1"/>
          </p:cNvSpPr>
          <p:nvPr>
            <p:ph type="title"/>
          </p:nvPr>
        </p:nvSpPr>
        <p:spPr/>
        <p:txBody>
          <a:bodyPr/>
          <a:lstStyle/>
          <a:p>
            <a:r>
              <a:rPr lang="en-US" dirty="0"/>
              <a:t>Example One</a:t>
            </a:r>
          </a:p>
        </p:txBody>
      </p:sp>
      <p:sp>
        <p:nvSpPr>
          <p:cNvPr id="6" name="Rectangle: Rounded Corners 5">
            <a:extLst>
              <a:ext uri="{FF2B5EF4-FFF2-40B4-BE49-F238E27FC236}">
                <a16:creationId xmlns:a16="http://schemas.microsoft.com/office/drawing/2014/main" id="{6763C88F-286D-C1BC-AC15-DDDB572E5AAC}"/>
              </a:ext>
            </a:extLst>
          </p:cNvPr>
          <p:cNvSpPr/>
          <p:nvPr/>
        </p:nvSpPr>
        <p:spPr>
          <a:xfrm>
            <a:off x="502920" y="1447800"/>
            <a:ext cx="11186160" cy="990600"/>
          </a:xfrm>
          <a:prstGeom prst="roundRect">
            <a:avLst>
              <a:gd name="adj" fmla="val 10697"/>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80;p51">
            <a:extLst>
              <a:ext uri="{FF2B5EF4-FFF2-40B4-BE49-F238E27FC236}">
                <a16:creationId xmlns:a16="http://schemas.microsoft.com/office/drawing/2014/main" id="{AE5DF28B-3A56-E258-C11A-21BACCEB5DA5}"/>
              </a:ext>
            </a:extLst>
          </p:cNvPr>
          <p:cNvSpPr txBox="1"/>
          <p:nvPr/>
        </p:nvSpPr>
        <p:spPr>
          <a:xfrm>
            <a:off x="1775532" y="1593341"/>
            <a:ext cx="9883068" cy="664797"/>
          </a:xfrm>
          <a:prstGeom prst="rect">
            <a:avLst/>
          </a:prstGeom>
          <a:noFill/>
          <a:ln>
            <a:noFill/>
          </a:ln>
        </p:spPr>
        <p:txBody>
          <a:bodyPr spcFirstLastPara="1" wrap="square" lIns="0" tIns="0" rIns="0" bIns="0" anchor="t" anchorCtr="0">
            <a:spAutoFit/>
          </a:bodyPr>
          <a:lstStyle/>
          <a:p>
            <a:pPr defTabSz="1219170">
              <a:lnSpc>
                <a:spcPct val="120000"/>
              </a:lnSpc>
              <a:buClr>
                <a:srgbClr val="000000"/>
              </a:buClr>
              <a:buSzPts val="1100"/>
            </a:pPr>
            <a:r>
              <a:rPr lang="en" b="1" kern="0" dirty="0">
                <a:solidFill>
                  <a:srgbClr val="171D4B"/>
                </a:solidFill>
                <a:latin typeface="Arial"/>
                <a:cs typeface="Arial"/>
                <a:sym typeface="Arial"/>
              </a:rPr>
              <a:t>THE FARM</a:t>
            </a:r>
          </a:p>
          <a:p>
            <a:pPr defTabSz="1219170">
              <a:lnSpc>
                <a:spcPct val="120000"/>
              </a:lnSpc>
              <a:buClr>
                <a:srgbClr val="000000"/>
              </a:buClr>
              <a:buSzPts val="1100"/>
            </a:pPr>
            <a:r>
              <a:rPr lang="en" kern="0" dirty="0">
                <a:solidFill>
                  <a:srgbClr val="171D4B"/>
                </a:solidFill>
                <a:latin typeface="Arial"/>
                <a:cs typeface="Arial"/>
                <a:sym typeface="Arial"/>
              </a:rPr>
              <a:t>1600 milking cow dairy in North Dakota, shipping milk to local and regional processors</a:t>
            </a:r>
            <a:endParaRPr sz="200" kern="0" dirty="0">
              <a:solidFill>
                <a:srgbClr val="000000"/>
              </a:solidFill>
              <a:latin typeface="Arial"/>
              <a:cs typeface="Arial"/>
              <a:sym typeface="Arial"/>
            </a:endParaRPr>
          </a:p>
        </p:txBody>
      </p:sp>
      <p:pic>
        <p:nvPicPr>
          <p:cNvPr id="8" name="Picture 7" descr="A blue line drawing of a house&#10;&#10;Description automatically generated">
            <a:extLst>
              <a:ext uri="{FF2B5EF4-FFF2-40B4-BE49-F238E27FC236}">
                <a16:creationId xmlns:a16="http://schemas.microsoft.com/office/drawing/2014/main" id="{95EA6BC3-33A0-5D43-4B8C-19188E878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66" y="1593341"/>
            <a:ext cx="883920" cy="695140"/>
          </a:xfrm>
          <a:prstGeom prst="rect">
            <a:avLst/>
          </a:prstGeom>
        </p:spPr>
      </p:pic>
      <p:sp>
        <p:nvSpPr>
          <p:cNvPr id="9" name="Google Shape;680;p51">
            <a:extLst>
              <a:ext uri="{FF2B5EF4-FFF2-40B4-BE49-F238E27FC236}">
                <a16:creationId xmlns:a16="http://schemas.microsoft.com/office/drawing/2014/main" id="{8EAE6708-E82D-B8A1-02EF-089E81E4533A}"/>
              </a:ext>
            </a:extLst>
          </p:cNvPr>
          <p:cNvSpPr txBox="1"/>
          <p:nvPr/>
        </p:nvSpPr>
        <p:spPr>
          <a:xfrm>
            <a:off x="4531360" y="2899506"/>
            <a:ext cx="3876042" cy="1994392"/>
          </a:xfrm>
          <a:prstGeom prst="rect">
            <a:avLst/>
          </a:prstGeom>
          <a:noFill/>
          <a:ln>
            <a:noFill/>
          </a:ln>
        </p:spPr>
        <p:txBody>
          <a:bodyPr spcFirstLastPara="1" wrap="square" lIns="0" tIns="0" rIns="0" bIns="0" anchor="t" anchorCtr="0">
            <a:spAutoFit/>
          </a:bodyPr>
          <a:lstStyle/>
          <a:p>
            <a:pPr defTabSz="1219170">
              <a:lnSpc>
                <a:spcPct val="120000"/>
              </a:lnSpc>
              <a:buClr>
                <a:srgbClr val="000000"/>
              </a:buClr>
              <a:buSzPts val="1100"/>
            </a:pPr>
            <a:r>
              <a:rPr lang="en" b="1" kern="0" dirty="0">
                <a:solidFill>
                  <a:srgbClr val="171D4B"/>
                </a:solidFill>
                <a:latin typeface="Arial"/>
                <a:cs typeface="Arial"/>
                <a:sym typeface="Arial"/>
              </a:rPr>
              <a:t>PROJECT FOCUS</a:t>
            </a:r>
          </a:p>
          <a:p>
            <a:pPr defTabSz="1219170">
              <a:lnSpc>
                <a:spcPct val="120000"/>
              </a:lnSpc>
              <a:buClr>
                <a:srgbClr val="000000"/>
              </a:buClr>
              <a:buSzPts val="1100"/>
            </a:pPr>
            <a:r>
              <a:rPr lang="en-US" sz="1800" kern="0" dirty="0">
                <a:solidFill>
                  <a:srgbClr val="171D4B"/>
                </a:solidFill>
                <a:latin typeface="Arial"/>
                <a:cs typeface="Arial"/>
                <a:sym typeface="Arial"/>
              </a:rPr>
              <a:t>This project expanded milk cooling and storage on their dairy farm while improving sustainability through a heat recovery system that reduces propane use and boosts efficiency. </a:t>
            </a:r>
            <a:endParaRPr lang="en-US" sz="200" kern="0" dirty="0">
              <a:solidFill>
                <a:srgbClr val="000000"/>
              </a:solidFill>
              <a:latin typeface="Arial"/>
              <a:cs typeface="Arial"/>
              <a:sym typeface="Arial"/>
            </a:endParaRPr>
          </a:p>
        </p:txBody>
      </p:sp>
      <p:sp>
        <p:nvSpPr>
          <p:cNvPr id="10" name="Google Shape;680;p51">
            <a:extLst>
              <a:ext uri="{FF2B5EF4-FFF2-40B4-BE49-F238E27FC236}">
                <a16:creationId xmlns:a16="http://schemas.microsoft.com/office/drawing/2014/main" id="{CC6FEC12-6C0F-CA9C-08F6-DAF4F8DEFFDB}"/>
              </a:ext>
            </a:extLst>
          </p:cNvPr>
          <p:cNvSpPr txBox="1"/>
          <p:nvPr/>
        </p:nvSpPr>
        <p:spPr>
          <a:xfrm>
            <a:off x="655320" y="2916603"/>
            <a:ext cx="3129280" cy="2326791"/>
          </a:xfrm>
          <a:prstGeom prst="rect">
            <a:avLst/>
          </a:prstGeom>
          <a:noFill/>
          <a:ln>
            <a:noFill/>
          </a:ln>
        </p:spPr>
        <p:txBody>
          <a:bodyPr spcFirstLastPara="1" wrap="square" lIns="0" tIns="0" rIns="0" bIns="0" anchor="t" anchorCtr="0">
            <a:spAutoFit/>
          </a:bodyPr>
          <a:lstStyle/>
          <a:p>
            <a:pPr defTabSz="1219170">
              <a:lnSpc>
                <a:spcPct val="120000"/>
              </a:lnSpc>
              <a:buClr>
                <a:srgbClr val="000000"/>
              </a:buClr>
              <a:buSzPts val="1100"/>
            </a:pPr>
            <a:r>
              <a:rPr lang="en" b="1" kern="0" dirty="0">
                <a:solidFill>
                  <a:srgbClr val="171D4B"/>
                </a:solidFill>
                <a:latin typeface="Arial"/>
                <a:cs typeface="Arial"/>
                <a:sym typeface="Arial"/>
              </a:rPr>
              <a:t>LONG TERM GOAL</a:t>
            </a:r>
          </a:p>
          <a:p>
            <a:pPr defTabSz="1219170">
              <a:lnSpc>
                <a:spcPct val="120000"/>
              </a:lnSpc>
              <a:buClr>
                <a:srgbClr val="000000"/>
              </a:buClr>
              <a:buSzPts val="1100"/>
            </a:pPr>
            <a:r>
              <a:rPr lang="en-US" sz="1800" kern="0" dirty="0">
                <a:solidFill>
                  <a:srgbClr val="171D4B"/>
                </a:solidFill>
                <a:latin typeface="Arial"/>
                <a:cs typeface="Arial"/>
                <a:sym typeface="Arial"/>
              </a:rPr>
              <a:t>Support a 15% increase in milk production, scale capacity to meet rising demand from partners, and save energy costs with more efficient machinery.</a:t>
            </a:r>
            <a:endParaRPr lang="en-US" sz="200" kern="0" dirty="0">
              <a:solidFill>
                <a:srgbClr val="000000"/>
              </a:solidFill>
              <a:latin typeface="Arial"/>
              <a:cs typeface="Arial"/>
              <a:sym typeface="Arial"/>
            </a:endParaRPr>
          </a:p>
        </p:txBody>
      </p:sp>
      <p:sp>
        <p:nvSpPr>
          <p:cNvPr id="11" name="Google Shape;680;p51">
            <a:extLst>
              <a:ext uri="{FF2B5EF4-FFF2-40B4-BE49-F238E27FC236}">
                <a16:creationId xmlns:a16="http://schemas.microsoft.com/office/drawing/2014/main" id="{AE0F019A-079D-A65D-C9AE-8138EA892C52}"/>
              </a:ext>
            </a:extLst>
          </p:cNvPr>
          <p:cNvSpPr txBox="1"/>
          <p:nvPr/>
        </p:nvSpPr>
        <p:spPr>
          <a:xfrm>
            <a:off x="8699500" y="2899506"/>
            <a:ext cx="2989580" cy="1329595"/>
          </a:xfrm>
          <a:prstGeom prst="rect">
            <a:avLst/>
          </a:prstGeom>
          <a:noFill/>
          <a:ln>
            <a:noFill/>
          </a:ln>
        </p:spPr>
        <p:txBody>
          <a:bodyPr spcFirstLastPara="1" wrap="square" lIns="0" tIns="0" rIns="0" bIns="0" anchor="t" anchorCtr="0">
            <a:spAutoFit/>
          </a:bodyPr>
          <a:lstStyle/>
          <a:p>
            <a:pPr defTabSz="1219170">
              <a:lnSpc>
                <a:spcPct val="120000"/>
              </a:lnSpc>
              <a:buClr>
                <a:srgbClr val="000000"/>
              </a:buClr>
              <a:buSzPts val="1100"/>
            </a:pPr>
            <a:r>
              <a:rPr lang="en" b="1" kern="0" dirty="0">
                <a:solidFill>
                  <a:srgbClr val="171D4B"/>
                </a:solidFill>
                <a:latin typeface="Arial"/>
                <a:cs typeface="Arial"/>
                <a:sym typeface="Arial"/>
              </a:rPr>
              <a:t>GRANT NAME</a:t>
            </a:r>
          </a:p>
          <a:p>
            <a:pPr defTabSz="1219170">
              <a:lnSpc>
                <a:spcPct val="120000"/>
              </a:lnSpc>
              <a:buClr>
                <a:srgbClr val="000000"/>
              </a:buClr>
            </a:pPr>
            <a:r>
              <a:rPr lang="en-US" sz="1800" kern="0" dirty="0">
                <a:solidFill>
                  <a:srgbClr val="171D4B"/>
                </a:solidFill>
                <a:latin typeface="Arial"/>
                <a:cs typeface="Arial"/>
                <a:sym typeface="Arial"/>
              </a:rPr>
              <a:t>North Dakota Agriculture Diversification &amp; Development Fund</a:t>
            </a:r>
          </a:p>
        </p:txBody>
      </p:sp>
      <p:sp>
        <p:nvSpPr>
          <p:cNvPr id="14" name="Google Shape;674;p51">
            <a:extLst>
              <a:ext uri="{FF2B5EF4-FFF2-40B4-BE49-F238E27FC236}">
                <a16:creationId xmlns:a16="http://schemas.microsoft.com/office/drawing/2014/main" id="{1FB2510B-D2E4-A3E5-7196-B2613B884F7E}"/>
              </a:ext>
            </a:extLst>
          </p:cNvPr>
          <p:cNvSpPr txBox="1"/>
          <p:nvPr/>
        </p:nvSpPr>
        <p:spPr>
          <a:xfrm>
            <a:off x="1969000" y="5760693"/>
            <a:ext cx="3631200" cy="344774"/>
          </a:xfrm>
          <a:prstGeom prst="rect">
            <a:avLst/>
          </a:prstGeom>
          <a:noFill/>
          <a:ln>
            <a:noFill/>
          </a:ln>
        </p:spPr>
        <p:txBody>
          <a:bodyPr spcFirstLastPara="1" wrap="square" lIns="0" tIns="0" rIns="0" bIns="0" anchor="t" anchorCtr="0">
            <a:spAutoFit/>
          </a:bodyPr>
          <a:lstStyle/>
          <a:p>
            <a:pPr algn="ctr" defTabSz="1219170">
              <a:lnSpc>
                <a:spcPct val="120000"/>
              </a:lnSpc>
              <a:buClr>
                <a:srgbClr val="000000"/>
              </a:buClr>
            </a:pPr>
            <a:r>
              <a:rPr lang="en-US" sz="1867" b="1" kern="0" dirty="0">
                <a:solidFill>
                  <a:srgbClr val="171D4B"/>
                </a:solidFill>
                <a:latin typeface="Arial"/>
                <a:cs typeface="Arial"/>
                <a:sym typeface="Arial"/>
              </a:rPr>
              <a:t>GRANT AWARD AND BUDGET</a:t>
            </a:r>
            <a:endParaRPr lang="en-US" sz="400" kern="0" dirty="0">
              <a:solidFill>
                <a:srgbClr val="000000"/>
              </a:solidFill>
              <a:latin typeface="Arial"/>
              <a:cs typeface="Arial"/>
              <a:sym typeface="Arial"/>
            </a:endParaRPr>
          </a:p>
        </p:txBody>
      </p:sp>
      <p:sp>
        <p:nvSpPr>
          <p:cNvPr id="15" name="Google Shape;684;p51">
            <a:extLst>
              <a:ext uri="{FF2B5EF4-FFF2-40B4-BE49-F238E27FC236}">
                <a16:creationId xmlns:a16="http://schemas.microsoft.com/office/drawing/2014/main" id="{C5125356-B6E6-196E-4485-D44B309FA79F}"/>
              </a:ext>
            </a:extLst>
          </p:cNvPr>
          <p:cNvSpPr txBox="1"/>
          <p:nvPr/>
        </p:nvSpPr>
        <p:spPr>
          <a:xfrm>
            <a:off x="1775532" y="6005015"/>
            <a:ext cx="7820000" cy="443198"/>
          </a:xfrm>
          <a:prstGeom prst="rect">
            <a:avLst/>
          </a:prstGeom>
          <a:noFill/>
          <a:ln>
            <a:noFill/>
          </a:ln>
        </p:spPr>
        <p:txBody>
          <a:bodyPr spcFirstLastPara="1" wrap="square" lIns="0" tIns="0" rIns="0" bIns="0" anchor="t" anchorCtr="0">
            <a:spAutoFit/>
          </a:bodyPr>
          <a:lstStyle/>
          <a:p>
            <a:pPr algn="ctr" defTabSz="1219170">
              <a:lnSpc>
                <a:spcPct val="120000"/>
              </a:lnSpc>
              <a:buClr>
                <a:srgbClr val="000000"/>
              </a:buClr>
            </a:pPr>
            <a:r>
              <a:rPr lang="en" sz="2400" b="1" kern="0" dirty="0">
                <a:solidFill>
                  <a:srgbClr val="171D4B"/>
                </a:solidFill>
                <a:latin typeface="Arial"/>
                <a:cs typeface="Arial"/>
                <a:sym typeface="Arial"/>
              </a:rPr>
              <a:t>$380k requested and awarded out of $580k budget</a:t>
            </a:r>
            <a:endParaRPr sz="933" kern="0" dirty="0">
              <a:solidFill>
                <a:srgbClr val="000000"/>
              </a:solidFill>
              <a:latin typeface="Arial"/>
              <a:cs typeface="Arial"/>
              <a:sym typeface="Arial"/>
            </a:endParaRPr>
          </a:p>
        </p:txBody>
      </p:sp>
      <p:sp>
        <p:nvSpPr>
          <p:cNvPr id="17" name="Freeform: Shape 16">
            <a:extLst>
              <a:ext uri="{FF2B5EF4-FFF2-40B4-BE49-F238E27FC236}">
                <a16:creationId xmlns:a16="http://schemas.microsoft.com/office/drawing/2014/main" id="{28FA4D3C-B87D-5E7B-5D7F-89444983B247}"/>
              </a:ext>
            </a:extLst>
          </p:cNvPr>
          <p:cNvSpPr/>
          <p:nvPr/>
        </p:nvSpPr>
        <p:spPr>
          <a:xfrm>
            <a:off x="877568" y="5670364"/>
            <a:ext cx="897964" cy="712564"/>
          </a:xfrm>
          <a:custGeom>
            <a:avLst/>
            <a:gdLst>
              <a:gd name="connsiteX0" fmla="*/ 268129 w 897964"/>
              <a:gd name="connsiteY0" fmla="*/ 162262 h 712564"/>
              <a:gd name="connsiteX1" fmla="*/ 343757 w 897964"/>
              <a:gd name="connsiteY1" fmla="*/ 29770 h 712564"/>
              <a:gd name="connsiteX2" fmla="*/ 454819 w 897964"/>
              <a:gd name="connsiteY2" fmla="*/ 623 h 712564"/>
              <a:gd name="connsiteX3" fmla="*/ 563975 w 897964"/>
              <a:gd name="connsiteY3" fmla="*/ 51963 h 712564"/>
              <a:gd name="connsiteX4" fmla="*/ 613029 w 897964"/>
              <a:gd name="connsiteY4" fmla="*/ 162262 h 712564"/>
              <a:gd name="connsiteX5" fmla="*/ 622173 w 897964"/>
              <a:gd name="connsiteY5" fmla="*/ 162262 h 712564"/>
              <a:gd name="connsiteX6" fmla="*/ 866966 w 897964"/>
              <a:gd name="connsiteY6" fmla="*/ 162262 h 712564"/>
              <a:gd name="connsiteX7" fmla="*/ 880301 w 897964"/>
              <a:gd name="connsiteY7" fmla="*/ 164453 h 712564"/>
              <a:gd name="connsiteX8" fmla="*/ 897922 w 897964"/>
              <a:gd name="connsiteY8" fmla="*/ 189218 h 712564"/>
              <a:gd name="connsiteX9" fmla="*/ 897922 w 897964"/>
              <a:gd name="connsiteY9" fmla="*/ 193981 h 712564"/>
              <a:gd name="connsiteX10" fmla="*/ 897922 w 897964"/>
              <a:gd name="connsiteY10" fmla="*/ 681184 h 712564"/>
              <a:gd name="connsiteX11" fmla="*/ 893826 w 897964"/>
              <a:gd name="connsiteY11" fmla="*/ 698901 h 712564"/>
              <a:gd name="connsiteX12" fmla="*/ 870585 w 897964"/>
              <a:gd name="connsiteY12" fmla="*/ 712522 h 712564"/>
              <a:gd name="connsiteX13" fmla="*/ 863727 w 897964"/>
              <a:gd name="connsiteY13" fmla="*/ 712522 h 712564"/>
              <a:gd name="connsiteX14" fmla="*/ 34004 w 897964"/>
              <a:gd name="connsiteY14" fmla="*/ 712522 h 712564"/>
              <a:gd name="connsiteX15" fmla="*/ 25813 w 897964"/>
              <a:gd name="connsiteY15" fmla="*/ 712426 h 712564"/>
              <a:gd name="connsiteX16" fmla="*/ 286 w 897964"/>
              <a:gd name="connsiteY16" fmla="*/ 687947 h 712564"/>
              <a:gd name="connsiteX17" fmla="*/ 0 w 897964"/>
              <a:gd name="connsiteY17" fmla="*/ 679089 h 712564"/>
              <a:gd name="connsiteX18" fmla="*/ 0 w 897964"/>
              <a:gd name="connsiteY18" fmla="*/ 195981 h 712564"/>
              <a:gd name="connsiteX19" fmla="*/ 952 w 897964"/>
              <a:gd name="connsiteY19" fmla="*/ 183027 h 712564"/>
              <a:gd name="connsiteX20" fmla="*/ 26860 w 897964"/>
              <a:gd name="connsiteY20" fmla="*/ 162072 h 712564"/>
              <a:gd name="connsiteX21" fmla="*/ 33052 w 897964"/>
              <a:gd name="connsiteY21" fmla="*/ 162072 h 712564"/>
              <a:gd name="connsiteX22" fmla="*/ 258699 w 897964"/>
              <a:gd name="connsiteY22" fmla="*/ 162072 h 712564"/>
              <a:gd name="connsiteX23" fmla="*/ 268034 w 897964"/>
              <a:gd name="connsiteY23" fmla="*/ 162072 h 712564"/>
              <a:gd name="connsiteX24" fmla="*/ 49530 w 897964"/>
              <a:gd name="connsiteY24" fmla="*/ 682899 h 712564"/>
              <a:gd name="connsiteX25" fmla="*/ 50482 w 897964"/>
              <a:gd name="connsiteY25" fmla="*/ 684518 h 712564"/>
              <a:gd name="connsiteX26" fmla="*/ 844487 w 897964"/>
              <a:gd name="connsiteY26" fmla="*/ 684518 h 712564"/>
              <a:gd name="connsiteX27" fmla="*/ 847916 w 897964"/>
              <a:gd name="connsiteY27" fmla="*/ 684232 h 712564"/>
              <a:gd name="connsiteX28" fmla="*/ 848392 w 897964"/>
              <a:gd name="connsiteY28" fmla="*/ 683851 h 712564"/>
              <a:gd name="connsiteX29" fmla="*/ 848868 w 897964"/>
              <a:gd name="connsiteY29" fmla="*/ 682709 h 712564"/>
              <a:gd name="connsiteX30" fmla="*/ 584073 w 897964"/>
              <a:gd name="connsiteY30" fmla="*/ 402864 h 712564"/>
              <a:gd name="connsiteX31" fmla="*/ 576072 w 897964"/>
              <a:gd name="connsiteY31" fmla="*/ 408388 h 712564"/>
              <a:gd name="connsiteX32" fmla="*/ 461200 w 897964"/>
              <a:gd name="connsiteY32" fmla="*/ 489256 h 712564"/>
              <a:gd name="connsiteX33" fmla="*/ 438055 w 897964"/>
              <a:gd name="connsiteY33" fmla="*/ 489446 h 712564"/>
              <a:gd name="connsiteX34" fmla="*/ 340424 w 897964"/>
              <a:gd name="connsiteY34" fmla="*/ 423438 h 712564"/>
              <a:gd name="connsiteX35" fmla="*/ 319564 w 897964"/>
              <a:gd name="connsiteY35" fmla="*/ 409436 h 712564"/>
              <a:gd name="connsiteX36" fmla="*/ 49625 w 897964"/>
              <a:gd name="connsiteY36" fmla="*/ 682994 h 712564"/>
              <a:gd name="connsiteX37" fmla="*/ 612458 w 897964"/>
              <a:gd name="connsiteY37" fmla="*/ 190647 h 712564"/>
              <a:gd name="connsiteX38" fmla="*/ 556641 w 897964"/>
              <a:gd name="connsiteY38" fmla="*/ 300089 h 712564"/>
              <a:gd name="connsiteX39" fmla="*/ 441865 w 897964"/>
              <a:gd name="connsiteY39" fmla="*/ 344857 h 712564"/>
              <a:gd name="connsiteX40" fmla="*/ 343281 w 897964"/>
              <a:gd name="connsiteY40" fmla="*/ 314662 h 712564"/>
              <a:gd name="connsiteX41" fmla="*/ 268891 w 897964"/>
              <a:gd name="connsiteY41" fmla="*/ 190647 h 712564"/>
              <a:gd name="connsiteX42" fmla="*/ 263557 w 897964"/>
              <a:gd name="connsiteY42" fmla="*/ 190266 h 712564"/>
              <a:gd name="connsiteX43" fmla="*/ 48292 w 897964"/>
              <a:gd name="connsiteY43" fmla="*/ 190647 h 712564"/>
              <a:gd name="connsiteX44" fmla="*/ 47815 w 897964"/>
              <a:gd name="connsiteY44" fmla="*/ 191028 h 712564"/>
              <a:gd name="connsiteX45" fmla="*/ 47339 w 897964"/>
              <a:gd name="connsiteY45" fmla="*/ 192361 h 712564"/>
              <a:gd name="connsiteX46" fmla="*/ 449199 w 897964"/>
              <a:gd name="connsiteY46" fmla="*/ 463252 h 712564"/>
              <a:gd name="connsiteX47" fmla="*/ 454152 w 897964"/>
              <a:gd name="connsiteY47" fmla="*/ 460109 h 712564"/>
              <a:gd name="connsiteX48" fmla="*/ 834580 w 897964"/>
              <a:gd name="connsiteY48" fmla="*/ 192266 h 712564"/>
              <a:gd name="connsiteX49" fmla="*/ 834771 w 897964"/>
              <a:gd name="connsiteY49" fmla="*/ 191695 h 712564"/>
              <a:gd name="connsiteX50" fmla="*/ 834485 w 897964"/>
              <a:gd name="connsiteY50" fmla="*/ 190742 h 712564"/>
              <a:gd name="connsiteX51" fmla="*/ 612362 w 897964"/>
              <a:gd name="connsiteY51" fmla="*/ 190742 h 712564"/>
              <a:gd name="connsiteX52" fmla="*/ 606933 w 897964"/>
              <a:gd name="connsiteY52" fmla="*/ 386576 h 712564"/>
              <a:gd name="connsiteX53" fmla="*/ 740759 w 897964"/>
              <a:gd name="connsiteY53" fmla="*/ 528118 h 712564"/>
              <a:gd name="connsiteX54" fmla="*/ 868013 w 897964"/>
              <a:gd name="connsiteY54" fmla="*/ 662230 h 712564"/>
              <a:gd name="connsiteX55" fmla="*/ 868680 w 897964"/>
              <a:gd name="connsiteY55" fmla="*/ 662325 h 712564"/>
              <a:gd name="connsiteX56" fmla="*/ 869633 w 897964"/>
              <a:gd name="connsiteY56" fmla="*/ 661944 h 712564"/>
              <a:gd name="connsiteX57" fmla="*/ 869918 w 897964"/>
              <a:gd name="connsiteY57" fmla="*/ 658134 h 712564"/>
              <a:gd name="connsiteX58" fmla="*/ 869537 w 897964"/>
              <a:gd name="connsiteY58" fmla="*/ 204077 h 712564"/>
              <a:gd name="connsiteX59" fmla="*/ 869156 w 897964"/>
              <a:gd name="connsiteY59" fmla="*/ 203601 h 712564"/>
              <a:gd name="connsiteX60" fmla="*/ 867823 w 897964"/>
              <a:gd name="connsiteY60" fmla="*/ 203029 h 712564"/>
              <a:gd name="connsiteX61" fmla="*/ 606838 w 897964"/>
              <a:gd name="connsiteY61" fmla="*/ 386576 h 712564"/>
              <a:gd name="connsiteX62" fmla="*/ 29527 w 897964"/>
              <a:gd name="connsiteY62" fmla="*/ 663277 h 712564"/>
              <a:gd name="connsiteX63" fmla="*/ 49911 w 897964"/>
              <a:gd name="connsiteY63" fmla="*/ 642799 h 712564"/>
              <a:gd name="connsiteX64" fmla="*/ 122587 w 897964"/>
              <a:gd name="connsiteY64" fmla="*/ 569170 h 712564"/>
              <a:gd name="connsiteX65" fmla="*/ 238696 w 897964"/>
              <a:gd name="connsiteY65" fmla="*/ 451727 h 712564"/>
              <a:gd name="connsiteX66" fmla="*/ 290227 w 897964"/>
              <a:gd name="connsiteY66" fmla="*/ 399530 h 712564"/>
              <a:gd name="connsiteX67" fmla="*/ 295751 w 897964"/>
              <a:gd name="connsiteY67" fmla="*/ 393148 h 712564"/>
              <a:gd name="connsiteX68" fmla="*/ 29813 w 897964"/>
              <a:gd name="connsiteY68" fmla="*/ 213888 h 712564"/>
              <a:gd name="connsiteX69" fmla="*/ 29527 w 897964"/>
              <a:gd name="connsiteY69" fmla="*/ 663277 h 712564"/>
              <a:gd name="connsiteX70" fmla="*/ 381476 w 897964"/>
              <a:gd name="connsiteY70" fmla="*/ 212173 h 712564"/>
              <a:gd name="connsiteX71" fmla="*/ 389763 w 897964"/>
              <a:gd name="connsiteY71" fmla="*/ 238272 h 712564"/>
              <a:gd name="connsiteX72" fmla="*/ 423958 w 897964"/>
              <a:gd name="connsiteY72" fmla="*/ 263418 h 712564"/>
              <a:gd name="connsiteX73" fmla="*/ 430339 w 897964"/>
              <a:gd name="connsiteY73" fmla="*/ 271228 h 712564"/>
              <a:gd name="connsiteX74" fmla="*/ 430339 w 897964"/>
              <a:gd name="connsiteY74" fmla="*/ 290469 h 712564"/>
              <a:gd name="connsiteX75" fmla="*/ 451771 w 897964"/>
              <a:gd name="connsiteY75" fmla="*/ 290469 h 712564"/>
              <a:gd name="connsiteX76" fmla="*/ 451771 w 897964"/>
              <a:gd name="connsiteY76" fmla="*/ 265037 h 712564"/>
              <a:gd name="connsiteX77" fmla="*/ 453295 w 897964"/>
              <a:gd name="connsiteY77" fmla="*/ 264180 h 712564"/>
              <a:gd name="connsiteX78" fmla="*/ 456629 w 897964"/>
              <a:gd name="connsiteY78" fmla="*/ 263513 h 712564"/>
              <a:gd name="connsiteX79" fmla="*/ 485299 w 897964"/>
              <a:gd name="connsiteY79" fmla="*/ 248654 h 712564"/>
              <a:gd name="connsiteX80" fmla="*/ 500539 w 897964"/>
              <a:gd name="connsiteY80" fmla="*/ 211411 h 712564"/>
              <a:gd name="connsiteX81" fmla="*/ 472821 w 897964"/>
              <a:gd name="connsiteY81" fmla="*/ 158452 h 712564"/>
              <a:gd name="connsiteX82" fmla="*/ 447961 w 897964"/>
              <a:gd name="connsiteY82" fmla="*/ 146927 h 712564"/>
              <a:gd name="connsiteX83" fmla="*/ 431959 w 897964"/>
              <a:gd name="connsiteY83" fmla="*/ 139212 h 712564"/>
              <a:gd name="connsiteX84" fmla="*/ 424243 w 897964"/>
              <a:gd name="connsiteY84" fmla="*/ 130068 h 712564"/>
              <a:gd name="connsiteX85" fmla="*/ 431768 w 897964"/>
              <a:gd name="connsiteY85" fmla="*/ 107684 h 712564"/>
              <a:gd name="connsiteX86" fmla="*/ 454914 w 897964"/>
              <a:gd name="connsiteY86" fmla="*/ 110446 h 712564"/>
              <a:gd name="connsiteX87" fmla="*/ 464534 w 897964"/>
              <a:gd name="connsiteY87" fmla="*/ 125210 h 712564"/>
              <a:gd name="connsiteX88" fmla="*/ 467201 w 897964"/>
              <a:gd name="connsiteY88" fmla="*/ 130830 h 712564"/>
              <a:gd name="connsiteX89" fmla="*/ 495586 w 897964"/>
              <a:gd name="connsiteY89" fmla="*/ 117781 h 712564"/>
              <a:gd name="connsiteX90" fmla="*/ 451390 w 897964"/>
              <a:gd name="connsiteY90" fmla="*/ 74251 h 712564"/>
              <a:gd name="connsiteX91" fmla="*/ 451390 w 897964"/>
              <a:gd name="connsiteY91" fmla="*/ 54439 h 712564"/>
              <a:gd name="connsiteX92" fmla="*/ 430435 w 897964"/>
              <a:gd name="connsiteY92" fmla="*/ 54439 h 712564"/>
              <a:gd name="connsiteX93" fmla="*/ 430435 w 897964"/>
              <a:gd name="connsiteY93" fmla="*/ 67203 h 712564"/>
              <a:gd name="connsiteX94" fmla="*/ 423863 w 897964"/>
              <a:gd name="connsiteY94" fmla="*/ 75775 h 712564"/>
              <a:gd name="connsiteX95" fmla="*/ 393954 w 897964"/>
              <a:gd name="connsiteY95" fmla="*/ 99016 h 712564"/>
              <a:gd name="connsiteX96" fmla="*/ 387287 w 897964"/>
              <a:gd name="connsiteY96" fmla="*/ 139498 h 712564"/>
              <a:gd name="connsiteX97" fmla="*/ 414338 w 897964"/>
              <a:gd name="connsiteY97" fmla="*/ 177502 h 712564"/>
              <a:gd name="connsiteX98" fmla="*/ 434912 w 897964"/>
              <a:gd name="connsiteY98" fmla="*/ 186742 h 712564"/>
              <a:gd name="connsiteX99" fmla="*/ 455295 w 897964"/>
              <a:gd name="connsiteY99" fmla="*/ 196457 h 712564"/>
              <a:gd name="connsiteX100" fmla="*/ 462915 w 897964"/>
              <a:gd name="connsiteY100" fmla="*/ 215412 h 712564"/>
              <a:gd name="connsiteX101" fmla="*/ 448437 w 897964"/>
              <a:gd name="connsiteY101" fmla="*/ 231604 h 712564"/>
              <a:gd name="connsiteX102" fmla="*/ 415195 w 897964"/>
              <a:gd name="connsiteY102" fmla="*/ 211888 h 712564"/>
              <a:gd name="connsiteX103" fmla="*/ 412909 w 897964"/>
              <a:gd name="connsiteY103" fmla="*/ 203220 h 712564"/>
              <a:gd name="connsiteX104" fmla="*/ 381571 w 897964"/>
              <a:gd name="connsiteY104" fmla="*/ 212173 h 71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897964" h="712564">
                <a:moveTo>
                  <a:pt x="268129" y="162262"/>
                </a:moveTo>
                <a:cubicBezTo>
                  <a:pt x="273177" y="106255"/>
                  <a:pt x="297751" y="61678"/>
                  <a:pt x="343757" y="29770"/>
                </a:cubicBezTo>
                <a:cubicBezTo>
                  <a:pt x="377095" y="6719"/>
                  <a:pt x="414528" y="-2615"/>
                  <a:pt x="454819" y="623"/>
                </a:cubicBezTo>
                <a:cubicBezTo>
                  <a:pt x="497491" y="4052"/>
                  <a:pt x="534067" y="21388"/>
                  <a:pt x="563975" y="51963"/>
                </a:cubicBezTo>
                <a:cubicBezTo>
                  <a:pt x="593788" y="82348"/>
                  <a:pt x="609505" y="119209"/>
                  <a:pt x="613029" y="162262"/>
                </a:cubicBezTo>
                <a:lnTo>
                  <a:pt x="622173" y="162262"/>
                </a:lnTo>
                <a:cubicBezTo>
                  <a:pt x="703802" y="162262"/>
                  <a:pt x="785336" y="162262"/>
                  <a:pt x="866966" y="162262"/>
                </a:cubicBezTo>
                <a:cubicBezTo>
                  <a:pt x="871442" y="162262"/>
                  <a:pt x="876205" y="162739"/>
                  <a:pt x="880301" y="164453"/>
                </a:cubicBezTo>
                <a:cubicBezTo>
                  <a:pt x="891254" y="168835"/>
                  <a:pt x="896969" y="177502"/>
                  <a:pt x="897922" y="189218"/>
                </a:cubicBezTo>
                <a:cubicBezTo>
                  <a:pt x="898017" y="190837"/>
                  <a:pt x="897922" y="192457"/>
                  <a:pt x="897922" y="193981"/>
                </a:cubicBezTo>
                <a:cubicBezTo>
                  <a:pt x="897922" y="356382"/>
                  <a:pt x="897922" y="518783"/>
                  <a:pt x="897922" y="681184"/>
                </a:cubicBezTo>
                <a:cubicBezTo>
                  <a:pt x="897922" y="687471"/>
                  <a:pt x="897255" y="693567"/>
                  <a:pt x="893826" y="698901"/>
                </a:cubicBezTo>
                <a:cubicBezTo>
                  <a:pt x="888492" y="707473"/>
                  <a:pt x="880681" y="712045"/>
                  <a:pt x="870585" y="712522"/>
                </a:cubicBezTo>
                <a:cubicBezTo>
                  <a:pt x="868299" y="712617"/>
                  <a:pt x="866013" y="712522"/>
                  <a:pt x="863727" y="712522"/>
                </a:cubicBezTo>
                <a:cubicBezTo>
                  <a:pt x="587121" y="712522"/>
                  <a:pt x="310515" y="712522"/>
                  <a:pt x="34004" y="712522"/>
                </a:cubicBezTo>
                <a:cubicBezTo>
                  <a:pt x="31242" y="712522"/>
                  <a:pt x="28480" y="712522"/>
                  <a:pt x="25813" y="712426"/>
                </a:cubicBezTo>
                <a:cubicBezTo>
                  <a:pt x="12668" y="711569"/>
                  <a:pt x="1715" y="700996"/>
                  <a:pt x="286" y="687947"/>
                </a:cubicBezTo>
                <a:cubicBezTo>
                  <a:pt x="0" y="684994"/>
                  <a:pt x="0" y="682042"/>
                  <a:pt x="0" y="679089"/>
                </a:cubicBezTo>
                <a:cubicBezTo>
                  <a:pt x="0" y="518021"/>
                  <a:pt x="0" y="357049"/>
                  <a:pt x="0" y="195981"/>
                </a:cubicBezTo>
                <a:cubicBezTo>
                  <a:pt x="0" y="191695"/>
                  <a:pt x="0" y="187218"/>
                  <a:pt x="952" y="183027"/>
                </a:cubicBezTo>
                <a:cubicBezTo>
                  <a:pt x="3810" y="171216"/>
                  <a:pt x="14573" y="162739"/>
                  <a:pt x="26860" y="162072"/>
                </a:cubicBezTo>
                <a:cubicBezTo>
                  <a:pt x="28956" y="161977"/>
                  <a:pt x="30956" y="162072"/>
                  <a:pt x="33052" y="162072"/>
                </a:cubicBezTo>
                <a:cubicBezTo>
                  <a:pt x="108299" y="162072"/>
                  <a:pt x="183451" y="162072"/>
                  <a:pt x="258699" y="162072"/>
                </a:cubicBezTo>
                <a:cubicBezTo>
                  <a:pt x="261652" y="162072"/>
                  <a:pt x="264605" y="162072"/>
                  <a:pt x="268034" y="162072"/>
                </a:cubicBezTo>
                <a:close/>
                <a:moveTo>
                  <a:pt x="49530" y="682899"/>
                </a:moveTo>
                <a:cubicBezTo>
                  <a:pt x="49816" y="683470"/>
                  <a:pt x="50102" y="683947"/>
                  <a:pt x="50482" y="684518"/>
                </a:cubicBezTo>
                <a:cubicBezTo>
                  <a:pt x="315182" y="684518"/>
                  <a:pt x="579787" y="684518"/>
                  <a:pt x="844487" y="684518"/>
                </a:cubicBezTo>
                <a:cubicBezTo>
                  <a:pt x="845630" y="684518"/>
                  <a:pt x="846772" y="684328"/>
                  <a:pt x="847916" y="684232"/>
                </a:cubicBezTo>
                <a:cubicBezTo>
                  <a:pt x="848106" y="684232"/>
                  <a:pt x="848297" y="684042"/>
                  <a:pt x="848392" y="683851"/>
                </a:cubicBezTo>
                <a:cubicBezTo>
                  <a:pt x="848487" y="683661"/>
                  <a:pt x="848582" y="683470"/>
                  <a:pt x="848868" y="682709"/>
                </a:cubicBezTo>
                <a:cubicBezTo>
                  <a:pt x="760762" y="589554"/>
                  <a:pt x="672465" y="496209"/>
                  <a:pt x="584073" y="402864"/>
                </a:cubicBezTo>
                <a:cubicBezTo>
                  <a:pt x="580930" y="405055"/>
                  <a:pt x="578453" y="406674"/>
                  <a:pt x="576072" y="408388"/>
                </a:cubicBezTo>
                <a:cubicBezTo>
                  <a:pt x="537781" y="435344"/>
                  <a:pt x="499396" y="462205"/>
                  <a:pt x="461200" y="489256"/>
                </a:cubicBezTo>
                <a:cubicBezTo>
                  <a:pt x="453676" y="494590"/>
                  <a:pt x="446913" y="495447"/>
                  <a:pt x="438055" y="489446"/>
                </a:cubicBezTo>
                <a:cubicBezTo>
                  <a:pt x="405670" y="467253"/>
                  <a:pt x="372999" y="445441"/>
                  <a:pt x="340424" y="423438"/>
                </a:cubicBezTo>
                <a:cubicBezTo>
                  <a:pt x="333661" y="418866"/>
                  <a:pt x="326803" y="414294"/>
                  <a:pt x="319564" y="409436"/>
                </a:cubicBezTo>
                <a:cubicBezTo>
                  <a:pt x="229362" y="500781"/>
                  <a:pt x="139541" y="591840"/>
                  <a:pt x="49625" y="682994"/>
                </a:cubicBezTo>
                <a:close/>
                <a:moveTo>
                  <a:pt x="612458" y="190647"/>
                </a:moveTo>
                <a:cubicBezTo>
                  <a:pt x="607028" y="234081"/>
                  <a:pt x="588835" y="270752"/>
                  <a:pt x="556641" y="300089"/>
                </a:cubicBezTo>
                <a:cubicBezTo>
                  <a:pt x="524161" y="329617"/>
                  <a:pt x="485489" y="344380"/>
                  <a:pt x="441865" y="344857"/>
                </a:cubicBezTo>
                <a:cubicBezTo>
                  <a:pt x="406051" y="345238"/>
                  <a:pt x="372809" y="335236"/>
                  <a:pt x="343281" y="314662"/>
                </a:cubicBezTo>
                <a:cubicBezTo>
                  <a:pt x="300038" y="284468"/>
                  <a:pt x="275844" y="242653"/>
                  <a:pt x="268891" y="190647"/>
                </a:cubicBezTo>
                <a:cubicBezTo>
                  <a:pt x="266700" y="190456"/>
                  <a:pt x="265081" y="190266"/>
                  <a:pt x="263557" y="190266"/>
                </a:cubicBezTo>
                <a:cubicBezTo>
                  <a:pt x="191834" y="190361"/>
                  <a:pt x="120015" y="190456"/>
                  <a:pt x="48292" y="190647"/>
                </a:cubicBezTo>
                <a:cubicBezTo>
                  <a:pt x="48101" y="190647"/>
                  <a:pt x="47911" y="190837"/>
                  <a:pt x="47815" y="191028"/>
                </a:cubicBezTo>
                <a:cubicBezTo>
                  <a:pt x="47720" y="191218"/>
                  <a:pt x="47625" y="191409"/>
                  <a:pt x="47339" y="192361"/>
                </a:cubicBezTo>
                <a:cubicBezTo>
                  <a:pt x="181166" y="282563"/>
                  <a:pt x="315182" y="372955"/>
                  <a:pt x="449199" y="463252"/>
                </a:cubicBezTo>
                <a:cubicBezTo>
                  <a:pt x="451104" y="462014"/>
                  <a:pt x="452723" y="461157"/>
                  <a:pt x="454152" y="460109"/>
                </a:cubicBezTo>
                <a:cubicBezTo>
                  <a:pt x="580930" y="370860"/>
                  <a:pt x="707803" y="281515"/>
                  <a:pt x="834580" y="192266"/>
                </a:cubicBezTo>
                <a:cubicBezTo>
                  <a:pt x="834676" y="192171"/>
                  <a:pt x="834771" y="191885"/>
                  <a:pt x="834771" y="191695"/>
                </a:cubicBezTo>
                <a:cubicBezTo>
                  <a:pt x="834771" y="191504"/>
                  <a:pt x="834676" y="191218"/>
                  <a:pt x="834485" y="190742"/>
                </a:cubicBezTo>
                <a:lnTo>
                  <a:pt x="612362" y="190742"/>
                </a:lnTo>
                <a:close/>
                <a:moveTo>
                  <a:pt x="606933" y="386576"/>
                </a:moveTo>
                <a:cubicBezTo>
                  <a:pt x="652081" y="434296"/>
                  <a:pt x="696373" y="481255"/>
                  <a:pt x="740759" y="528118"/>
                </a:cubicBezTo>
                <a:cubicBezTo>
                  <a:pt x="783146" y="572885"/>
                  <a:pt x="825627" y="617462"/>
                  <a:pt x="868013" y="662230"/>
                </a:cubicBezTo>
                <a:cubicBezTo>
                  <a:pt x="868109" y="662325"/>
                  <a:pt x="868489" y="662420"/>
                  <a:pt x="868680" y="662325"/>
                </a:cubicBezTo>
                <a:cubicBezTo>
                  <a:pt x="868871" y="662325"/>
                  <a:pt x="869156" y="662134"/>
                  <a:pt x="869633" y="661944"/>
                </a:cubicBezTo>
                <a:cubicBezTo>
                  <a:pt x="869728" y="660801"/>
                  <a:pt x="869918" y="659467"/>
                  <a:pt x="869918" y="658134"/>
                </a:cubicBezTo>
                <a:cubicBezTo>
                  <a:pt x="869823" y="506782"/>
                  <a:pt x="869728" y="355429"/>
                  <a:pt x="869537" y="204077"/>
                </a:cubicBezTo>
                <a:cubicBezTo>
                  <a:pt x="869537" y="203887"/>
                  <a:pt x="869251" y="203696"/>
                  <a:pt x="869156" y="203601"/>
                </a:cubicBezTo>
                <a:cubicBezTo>
                  <a:pt x="868966" y="203506"/>
                  <a:pt x="868775" y="203410"/>
                  <a:pt x="867823" y="203029"/>
                </a:cubicBezTo>
                <a:cubicBezTo>
                  <a:pt x="781336" y="263799"/>
                  <a:pt x="694563" y="324854"/>
                  <a:pt x="606838" y="386576"/>
                </a:cubicBezTo>
                <a:close/>
                <a:moveTo>
                  <a:pt x="29527" y="663277"/>
                </a:moveTo>
                <a:cubicBezTo>
                  <a:pt x="36767" y="656038"/>
                  <a:pt x="43434" y="649466"/>
                  <a:pt x="49911" y="642799"/>
                </a:cubicBezTo>
                <a:cubicBezTo>
                  <a:pt x="74200" y="618224"/>
                  <a:pt x="98393" y="593650"/>
                  <a:pt x="122587" y="569170"/>
                </a:cubicBezTo>
                <a:cubicBezTo>
                  <a:pt x="161258" y="530023"/>
                  <a:pt x="200025" y="490875"/>
                  <a:pt x="238696" y="451727"/>
                </a:cubicBezTo>
                <a:cubicBezTo>
                  <a:pt x="255842" y="434392"/>
                  <a:pt x="273082" y="416961"/>
                  <a:pt x="290227" y="399530"/>
                </a:cubicBezTo>
                <a:cubicBezTo>
                  <a:pt x="292037" y="397625"/>
                  <a:pt x="293656" y="395530"/>
                  <a:pt x="295751" y="393148"/>
                </a:cubicBezTo>
                <a:cubicBezTo>
                  <a:pt x="206692" y="333141"/>
                  <a:pt x="118396" y="273610"/>
                  <a:pt x="29813" y="213888"/>
                </a:cubicBezTo>
                <a:cubicBezTo>
                  <a:pt x="28194" y="219698"/>
                  <a:pt x="27908" y="655086"/>
                  <a:pt x="29527" y="663277"/>
                </a:cubicBezTo>
                <a:close/>
                <a:moveTo>
                  <a:pt x="381476" y="212173"/>
                </a:moveTo>
                <a:cubicBezTo>
                  <a:pt x="381857" y="220365"/>
                  <a:pt x="385096" y="229985"/>
                  <a:pt x="389763" y="238272"/>
                </a:cubicBezTo>
                <a:cubicBezTo>
                  <a:pt x="397383" y="251797"/>
                  <a:pt x="408908" y="259989"/>
                  <a:pt x="423958" y="263418"/>
                </a:cubicBezTo>
                <a:cubicBezTo>
                  <a:pt x="430244" y="264847"/>
                  <a:pt x="430339" y="264847"/>
                  <a:pt x="430339" y="271228"/>
                </a:cubicBezTo>
                <a:cubicBezTo>
                  <a:pt x="430339" y="277515"/>
                  <a:pt x="430339" y="283801"/>
                  <a:pt x="430339" y="290469"/>
                </a:cubicBezTo>
                <a:lnTo>
                  <a:pt x="451771" y="290469"/>
                </a:lnTo>
                <a:lnTo>
                  <a:pt x="451771" y="265037"/>
                </a:lnTo>
                <a:cubicBezTo>
                  <a:pt x="452914" y="264370"/>
                  <a:pt x="453104" y="264180"/>
                  <a:pt x="453295" y="264180"/>
                </a:cubicBezTo>
                <a:cubicBezTo>
                  <a:pt x="454438" y="263894"/>
                  <a:pt x="455485" y="263704"/>
                  <a:pt x="456629" y="263513"/>
                </a:cubicBezTo>
                <a:cubicBezTo>
                  <a:pt x="467582" y="261227"/>
                  <a:pt x="477488" y="256941"/>
                  <a:pt x="485299" y="248654"/>
                </a:cubicBezTo>
                <a:cubicBezTo>
                  <a:pt x="495205" y="238177"/>
                  <a:pt x="499586" y="225413"/>
                  <a:pt x="500539" y="211411"/>
                </a:cubicBezTo>
                <a:cubicBezTo>
                  <a:pt x="501967" y="189885"/>
                  <a:pt x="494252" y="169120"/>
                  <a:pt x="472821" y="158452"/>
                </a:cubicBezTo>
                <a:cubicBezTo>
                  <a:pt x="464630" y="154357"/>
                  <a:pt x="456247" y="150832"/>
                  <a:pt x="447961" y="146927"/>
                </a:cubicBezTo>
                <a:cubicBezTo>
                  <a:pt x="442627" y="144451"/>
                  <a:pt x="437197" y="141974"/>
                  <a:pt x="431959" y="139212"/>
                </a:cubicBezTo>
                <a:cubicBezTo>
                  <a:pt x="428244" y="137212"/>
                  <a:pt x="425577" y="134259"/>
                  <a:pt x="424243" y="130068"/>
                </a:cubicBezTo>
                <a:cubicBezTo>
                  <a:pt x="421672" y="121876"/>
                  <a:pt x="424815" y="112066"/>
                  <a:pt x="431768" y="107684"/>
                </a:cubicBezTo>
                <a:cubicBezTo>
                  <a:pt x="439103" y="103017"/>
                  <a:pt x="448723" y="103684"/>
                  <a:pt x="454914" y="110446"/>
                </a:cubicBezTo>
                <a:cubicBezTo>
                  <a:pt x="458819" y="114733"/>
                  <a:pt x="461486" y="120162"/>
                  <a:pt x="464534" y="125210"/>
                </a:cubicBezTo>
                <a:cubicBezTo>
                  <a:pt x="465582" y="126829"/>
                  <a:pt x="466154" y="128734"/>
                  <a:pt x="467201" y="130830"/>
                </a:cubicBezTo>
                <a:cubicBezTo>
                  <a:pt x="477107" y="126258"/>
                  <a:pt x="486346" y="122067"/>
                  <a:pt x="495586" y="117781"/>
                </a:cubicBezTo>
                <a:cubicBezTo>
                  <a:pt x="489490" y="93968"/>
                  <a:pt x="476155" y="78538"/>
                  <a:pt x="451390" y="74251"/>
                </a:cubicBezTo>
                <a:lnTo>
                  <a:pt x="451390" y="54439"/>
                </a:lnTo>
                <a:lnTo>
                  <a:pt x="430435" y="54439"/>
                </a:lnTo>
                <a:cubicBezTo>
                  <a:pt x="430435" y="59011"/>
                  <a:pt x="430435" y="63107"/>
                  <a:pt x="430435" y="67203"/>
                </a:cubicBezTo>
                <a:cubicBezTo>
                  <a:pt x="430435" y="71775"/>
                  <a:pt x="428244" y="74632"/>
                  <a:pt x="423863" y="75775"/>
                </a:cubicBezTo>
                <a:cubicBezTo>
                  <a:pt x="410623" y="79395"/>
                  <a:pt x="400431" y="86634"/>
                  <a:pt x="393954" y="99016"/>
                </a:cubicBezTo>
                <a:cubicBezTo>
                  <a:pt x="387191" y="111875"/>
                  <a:pt x="385191" y="125496"/>
                  <a:pt x="387287" y="139498"/>
                </a:cubicBezTo>
                <a:cubicBezTo>
                  <a:pt x="389763" y="156547"/>
                  <a:pt x="398621" y="169692"/>
                  <a:pt x="414338" y="177502"/>
                </a:cubicBezTo>
                <a:cubicBezTo>
                  <a:pt x="421100" y="180836"/>
                  <a:pt x="428054" y="183598"/>
                  <a:pt x="434912" y="186742"/>
                </a:cubicBezTo>
                <a:cubicBezTo>
                  <a:pt x="441770" y="189885"/>
                  <a:pt x="448723" y="192742"/>
                  <a:pt x="455295" y="196457"/>
                </a:cubicBezTo>
                <a:cubicBezTo>
                  <a:pt x="462629" y="200553"/>
                  <a:pt x="464249" y="207697"/>
                  <a:pt x="462915" y="215412"/>
                </a:cubicBezTo>
                <a:cubicBezTo>
                  <a:pt x="461391" y="224461"/>
                  <a:pt x="456343" y="229890"/>
                  <a:pt x="448437" y="231604"/>
                </a:cubicBezTo>
                <a:cubicBezTo>
                  <a:pt x="432435" y="235033"/>
                  <a:pt x="419767" y="227604"/>
                  <a:pt x="415195" y="211888"/>
                </a:cubicBezTo>
                <a:cubicBezTo>
                  <a:pt x="414433" y="209316"/>
                  <a:pt x="413766" y="206649"/>
                  <a:pt x="412909" y="203220"/>
                </a:cubicBezTo>
                <a:cubicBezTo>
                  <a:pt x="402241" y="206268"/>
                  <a:pt x="392049" y="209125"/>
                  <a:pt x="381571" y="212173"/>
                </a:cubicBezTo>
                <a:close/>
              </a:path>
            </a:pathLst>
          </a:custGeom>
          <a:solidFill>
            <a:srgbClr val="002060"/>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1411306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3A5FF-439E-EE71-B04F-CC9EFCBFC8D2}"/>
            </a:ext>
          </a:extLst>
        </p:cNvPr>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BBE37AA-8E71-59CA-D517-5B29904B8A69}"/>
              </a:ext>
            </a:extLst>
          </p:cNvPr>
          <p:cNvSpPr/>
          <p:nvPr/>
        </p:nvSpPr>
        <p:spPr>
          <a:xfrm>
            <a:off x="655320" y="5583584"/>
            <a:ext cx="11186160" cy="990600"/>
          </a:xfrm>
          <a:prstGeom prst="roundRect">
            <a:avLst>
              <a:gd name="adj" fmla="val 1069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170600D-6DCA-4B6F-23CB-990E55A5FCBA}"/>
              </a:ext>
            </a:extLst>
          </p:cNvPr>
          <p:cNvSpPr>
            <a:spLocks noGrp="1"/>
          </p:cNvSpPr>
          <p:nvPr>
            <p:ph type="title"/>
          </p:nvPr>
        </p:nvSpPr>
        <p:spPr/>
        <p:txBody>
          <a:bodyPr/>
          <a:lstStyle/>
          <a:p>
            <a:r>
              <a:rPr lang="en-US" dirty="0"/>
              <a:t>Example Two</a:t>
            </a:r>
          </a:p>
        </p:txBody>
      </p:sp>
      <p:sp>
        <p:nvSpPr>
          <p:cNvPr id="6" name="Rectangle: Rounded Corners 5">
            <a:extLst>
              <a:ext uri="{FF2B5EF4-FFF2-40B4-BE49-F238E27FC236}">
                <a16:creationId xmlns:a16="http://schemas.microsoft.com/office/drawing/2014/main" id="{720E7D0F-812E-5B8C-48F8-46C85E97D8A6}"/>
              </a:ext>
            </a:extLst>
          </p:cNvPr>
          <p:cNvSpPr/>
          <p:nvPr/>
        </p:nvSpPr>
        <p:spPr>
          <a:xfrm>
            <a:off x="502920" y="1447800"/>
            <a:ext cx="11186160" cy="990600"/>
          </a:xfrm>
          <a:prstGeom prst="roundRect">
            <a:avLst>
              <a:gd name="adj" fmla="val 10697"/>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80;p51">
            <a:extLst>
              <a:ext uri="{FF2B5EF4-FFF2-40B4-BE49-F238E27FC236}">
                <a16:creationId xmlns:a16="http://schemas.microsoft.com/office/drawing/2014/main" id="{D100C6B1-4749-E246-72EF-8F18BB6A1395}"/>
              </a:ext>
            </a:extLst>
          </p:cNvPr>
          <p:cNvSpPr txBox="1"/>
          <p:nvPr/>
        </p:nvSpPr>
        <p:spPr>
          <a:xfrm>
            <a:off x="1775532" y="1593341"/>
            <a:ext cx="9883068" cy="664797"/>
          </a:xfrm>
          <a:prstGeom prst="rect">
            <a:avLst/>
          </a:prstGeom>
          <a:noFill/>
          <a:ln>
            <a:noFill/>
          </a:ln>
        </p:spPr>
        <p:txBody>
          <a:bodyPr spcFirstLastPara="1" wrap="square" lIns="0" tIns="0" rIns="0" bIns="0" anchor="t" anchorCtr="0">
            <a:spAutoFit/>
          </a:bodyPr>
          <a:lstStyle/>
          <a:p>
            <a:pPr defTabSz="1219170">
              <a:lnSpc>
                <a:spcPct val="120000"/>
              </a:lnSpc>
              <a:buClr>
                <a:srgbClr val="000000"/>
              </a:buClr>
              <a:buSzPts val="1100"/>
            </a:pPr>
            <a:r>
              <a:rPr lang="en" b="1" kern="0" dirty="0">
                <a:solidFill>
                  <a:srgbClr val="171D4B"/>
                </a:solidFill>
                <a:latin typeface="Arial"/>
                <a:cs typeface="Arial"/>
                <a:sym typeface="Arial"/>
              </a:rPr>
              <a:t>THE FARM</a:t>
            </a:r>
          </a:p>
          <a:p>
            <a:pPr defTabSz="1219170">
              <a:lnSpc>
                <a:spcPct val="120000"/>
              </a:lnSpc>
              <a:buClr>
                <a:srgbClr val="000000"/>
              </a:buClr>
              <a:buSzPts val="1100"/>
            </a:pPr>
            <a:r>
              <a:rPr lang="en-US" sz="1800" kern="0" dirty="0">
                <a:solidFill>
                  <a:srgbClr val="171D4B"/>
                </a:solidFill>
                <a:latin typeface="Arial"/>
                <a:cs typeface="Arial"/>
                <a:sym typeface="Arial"/>
              </a:rPr>
              <a:t>Iowa dairy farmer with experience in value-added products with range of cheese products</a:t>
            </a:r>
            <a:endParaRPr lang="en-US" sz="200" kern="0" dirty="0">
              <a:solidFill>
                <a:srgbClr val="000000"/>
              </a:solidFill>
              <a:latin typeface="Arial"/>
              <a:cs typeface="Arial"/>
              <a:sym typeface="Arial"/>
            </a:endParaRPr>
          </a:p>
        </p:txBody>
      </p:sp>
      <p:pic>
        <p:nvPicPr>
          <p:cNvPr id="8" name="Picture 7" descr="A blue line drawing of a house&#10;&#10;Description automatically generated">
            <a:extLst>
              <a:ext uri="{FF2B5EF4-FFF2-40B4-BE49-F238E27FC236}">
                <a16:creationId xmlns:a16="http://schemas.microsoft.com/office/drawing/2014/main" id="{1D43BA68-DDC1-07A8-8D72-2792D5E25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66" y="1593341"/>
            <a:ext cx="883920" cy="695140"/>
          </a:xfrm>
          <a:prstGeom prst="rect">
            <a:avLst/>
          </a:prstGeom>
        </p:spPr>
      </p:pic>
      <p:sp>
        <p:nvSpPr>
          <p:cNvPr id="9" name="Google Shape;680;p51">
            <a:extLst>
              <a:ext uri="{FF2B5EF4-FFF2-40B4-BE49-F238E27FC236}">
                <a16:creationId xmlns:a16="http://schemas.microsoft.com/office/drawing/2014/main" id="{E9C76D2B-6142-C1FD-3022-F2496076942D}"/>
              </a:ext>
            </a:extLst>
          </p:cNvPr>
          <p:cNvSpPr txBox="1"/>
          <p:nvPr/>
        </p:nvSpPr>
        <p:spPr>
          <a:xfrm>
            <a:off x="4531360" y="2899506"/>
            <a:ext cx="3876042" cy="2326791"/>
          </a:xfrm>
          <a:prstGeom prst="rect">
            <a:avLst/>
          </a:prstGeom>
          <a:noFill/>
          <a:ln>
            <a:noFill/>
          </a:ln>
        </p:spPr>
        <p:txBody>
          <a:bodyPr spcFirstLastPara="1" wrap="square" lIns="0" tIns="0" rIns="0" bIns="0" anchor="t" anchorCtr="0">
            <a:spAutoFit/>
          </a:bodyPr>
          <a:lstStyle/>
          <a:p>
            <a:pPr defTabSz="1219170">
              <a:lnSpc>
                <a:spcPct val="120000"/>
              </a:lnSpc>
              <a:buClr>
                <a:srgbClr val="000000"/>
              </a:buClr>
              <a:buSzPts val="1100"/>
            </a:pPr>
            <a:r>
              <a:rPr lang="en" b="1" kern="0" dirty="0">
                <a:solidFill>
                  <a:srgbClr val="171D4B"/>
                </a:solidFill>
                <a:latin typeface="Arial"/>
                <a:cs typeface="Arial"/>
                <a:sym typeface="Arial"/>
              </a:rPr>
              <a:t>PROJECT FOCUS</a:t>
            </a:r>
          </a:p>
          <a:p>
            <a:pPr defTabSz="1219170">
              <a:lnSpc>
                <a:spcPct val="120000"/>
              </a:lnSpc>
              <a:buClr>
                <a:srgbClr val="000000"/>
              </a:buClr>
              <a:buSzPts val="1100"/>
            </a:pPr>
            <a:r>
              <a:rPr lang="en-US" sz="1800" kern="0" dirty="0">
                <a:solidFill>
                  <a:srgbClr val="171D4B"/>
                </a:solidFill>
                <a:latin typeface="Arial"/>
                <a:cs typeface="Arial"/>
                <a:sym typeface="Arial"/>
              </a:rPr>
              <a:t>This project aims to enhance creamery operations by investing in key equipment like a hydraulic hoop cutter and upgraded storage facilities to improve efficiency, product quality, and reduce waste.</a:t>
            </a:r>
            <a:endParaRPr lang="en-US" sz="200" kern="0" dirty="0">
              <a:solidFill>
                <a:srgbClr val="000000"/>
              </a:solidFill>
              <a:latin typeface="Arial"/>
              <a:cs typeface="Arial"/>
              <a:sym typeface="Arial"/>
            </a:endParaRPr>
          </a:p>
        </p:txBody>
      </p:sp>
      <p:sp>
        <p:nvSpPr>
          <p:cNvPr id="10" name="Google Shape;680;p51">
            <a:extLst>
              <a:ext uri="{FF2B5EF4-FFF2-40B4-BE49-F238E27FC236}">
                <a16:creationId xmlns:a16="http://schemas.microsoft.com/office/drawing/2014/main" id="{D43937E0-044F-4D7D-0F5B-421FD2A03A98}"/>
              </a:ext>
            </a:extLst>
          </p:cNvPr>
          <p:cNvSpPr txBox="1"/>
          <p:nvPr/>
        </p:nvSpPr>
        <p:spPr>
          <a:xfrm>
            <a:off x="655320" y="2916603"/>
            <a:ext cx="3345180" cy="2326791"/>
          </a:xfrm>
          <a:prstGeom prst="rect">
            <a:avLst/>
          </a:prstGeom>
          <a:noFill/>
          <a:ln>
            <a:noFill/>
          </a:ln>
        </p:spPr>
        <p:txBody>
          <a:bodyPr spcFirstLastPara="1" wrap="square" lIns="0" tIns="0" rIns="0" bIns="0" anchor="t" anchorCtr="0">
            <a:spAutoFit/>
          </a:bodyPr>
          <a:lstStyle/>
          <a:p>
            <a:pPr defTabSz="1219170">
              <a:lnSpc>
                <a:spcPct val="120000"/>
              </a:lnSpc>
              <a:buClr>
                <a:srgbClr val="000000"/>
              </a:buClr>
              <a:buSzPts val="1100"/>
            </a:pPr>
            <a:r>
              <a:rPr lang="en" b="1" kern="0" dirty="0">
                <a:solidFill>
                  <a:srgbClr val="171D4B"/>
                </a:solidFill>
                <a:latin typeface="Arial"/>
                <a:cs typeface="Arial"/>
                <a:sym typeface="Arial"/>
              </a:rPr>
              <a:t>LONG TERM GOAL</a:t>
            </a:r>
          </a:p>
          <a:p>
            <a:pPr defTabSz="1219170">
              <a:lnSpc>
                <a:spcPct val="120000"/>
              </a:lnSpc>
              <a:buClr>
                <a:srgbClr val="000000"/>
              </a:buClr>
              <a:buSzPts val="1100"/>
            </a:pPr>
            <a:r>
              <a:rPr lang="en-US" sz="1800" kern="0" dirty="0">
                <a:solidFill>
                  <a:srgbClr val="171D4B"/>
                </a:solidFill>
                <a:latin typeface="Arial"/>
                <a:cs typeface="Arial"/>
                <a:sym typeface="Arial"/>
              </a:rPr>
              <a:t>With a growing artisan cheese line, increased staffing, and a focus on sanitation and safety, they wanted to support sales growth and customer satisfaction in a competitive market.</a:t>
            </a:r>
          </a:p>
        </p:txBody>
      </p:sp>
      <p:sp>
        <p:nvSpPr>
          <p:cNvPr id="11" name="Google Shape;680;p51">
            <a:extLst>
              <a:ext uri="{FF2B5EF4-FFF2-40B4-BE49-F238E27FC236}">
                <a16:creationId xmlns:a16="http://schemas.microsoft.com/office/drawing/2014/main" id="{8980A304-231A-2573-4BEC-26F4EC4611D0}"/>
              </a:ext>
            </a:extLst>
          </p:cNvPr>
          <p:cNvSpPr txBox="1"/>
          <p:nvPr/>
        </p:nvSpPr>
        <p:spPr>
          <a:xfrm>
            <a:off x="8699500" y="2899506"/>
            <a:ext cx="2989580" cy="664797"/>
          </a:xfrm>
          <a:prstGeom prst="rect">
            <a:avLst/>
          </a:prstGeom>
          <a:noFill/>
          <a:ln>
            <a:noFill/>
          </a:ln>
        </p:spPr>
        <p:txBody>
          <a:bodyPr spcFirstLastPara="1" wrap="square" lIns="0" tIns="0" rIns="0" bIns="0" anchor="t" anchorCtr="0">
            <a:spAutoFit/>
          </a:bodyPr>
          <a:lstStyle/>
          <a:p>
            <a:pPr defTabSz="1219170">
              <a:lnSpc>
                <a:spcPct val="120000"/>
              </a:lnSpc>
              <a:buClr>
                <a:srgbClr val="000000"/>
              </a:buClr>
              <a:buSzPts val="1100"/>
            </a:pPr>
            <a:r>
              <a:rPr lang="en" b="1" kern="0" dirty="0">
                <a:solidFill>
                  <a:srgbClr val="171D4B"/>
                </a:solidFill>
                <a:latin typeface="Arial"/>
                <a:cs typeface="Arial"/>
                <a:sym typeface="Arial"/>
              </a:rPr>
              <a:t>GRANT NAME</a:t>
            </a:r>
          </a:p>
          <a:p>
            <a:pPr defTabSz="1219170">
              <a:lnSpc>
                <a:spcPct val="120000"/>
              </a:lnSpc>
              <a:buClr>
                <a:srgbClr val="000000"/>
              </a:buClr>
            </a:pPr>
            <a:r>
              <a:rPr lang="en-US" sz="1800" kern="0" dirty="0">
                <a:solidFill>
                  <a:srgbClr val="171D4B"/>
                </a:solidFill>
                <a:latin typeface="Arial"/>
                <a:cs typeface="Arial"/>
                <a:sym typeface="Arial"/>
              </a:rPr>
              <a:t>Dairy Business Builder</a:t>
            </a:r>
          </a:p>
        </p:txBody>
      </p:sp>
      <p:sp>
        <p:nvSpPr>
          <p:cNvPr id="14" name="Google Shape;674;p51">
            <a:extLst>
              <a:ext uri="{FF2B5EF4-FFF2-40B4-BE49-F238E27FC236}">
                <a16:creationId xmlns:a16="http://schemas.microsoft.com/office/drawing/2014/main" id="{BB2FC194-B3E6-2EF5-7F08-7DF0FAFE9B58}"/>
              </a:ext>
            </a:extLst>
          </p:cNvPr>
          <p:cNvSpPr txBox="1"/>
          <p:nvPr/>
        </p:nvSpPr>
        <p:spPr>
          <a:xfrm>
            <a:off x="1969000" y="5760693"/>
            <a:ext cx="3631200" cy="344774"/>
          </a:xfrm>
          <a:prstGeom prst="rect">
            <a:avLst/>
          </a:prstGeom>
          <a:noFill/>
          <a:ln>
            <a:noFill/>
          </a:ln>
        </p:spPr>
        <p:txBody>
          <a:bodyPr spcFirstLastPara="1" wrap="square" lIns="0" tIns="0" rIns="0" bIns="0" anchor="t" anchorCtr="0">
            <a:spAutoFit/>
          </a:bodyPr>
          <a:lstStyle/>
          <a:p>
            <a:pPr algn="ctr" defTabSz="1219170">
              <a:lnSpc>
                <a:spcPct val="120000"/>
              </a:lnSpc>
              <a:buClr>
                <a:srgbClr val="000000"/>
              </a:buClr>
            </a:pPr>
            <a:r>
              <a:rPr lang="en-US" sz="1867" b="1" kern="0" dirty="0">
                <a:solidFill>
                  <a:srgbClr val="171D4B"/>
                </a:solidFill>
                <a:latin typeface="Arial"/>
                <a:cs typeface="Arial"/>
                <a:sym typeface="Arial"/>
              </a:rPr>
              <a:t>GRANT AWARD AND BUDGET</a:t>
            </a:r>
            <a:endParaRPr lang="en-US" sz="400" kern="0" dirty="0">
              <a:solidFill>
                <a:srgbClr val="000000"/>
              </a:solidFill>
              <a:latin typeface="Arial"/>
              <a:cs typeface="Arial"/>
              <a:sym typeface="Arial"/>
            </a:endParaRPr>
          </a:p>
        </p:txBody>
      </p:sp>
      <p:sp>
        <p:nvSpPr>
          <p:cNvPr id="15" name="Google Shape;684;p51">
            <a:extLst>
              <a:ext uri="{FF2B5EF4-FFF2-40B4-BE49-F238E27FC236}">
                <a16:creationId xmlns:a16="http://schemas.microsoft.com/office/drawing/2014/main" id="{B5F7E60F-9DE9-6226-414F-ABC4CDD985D1}"/>
              </a:ext>
            </a:extLst>
          </p:cNvPr>
          <p:cNvSpPr txBox="1"/>
          <p:nvPr/>
        </p:nvSpPr>
        <p:spPr>
          <a:xfrm>
            <a:off x="1997780" y="6005015"/>
            <a:ext cx="7597752" cy="443198"/>
          </a:xfrm>
          <a:prstGeom prst="rect">
            <a:avLst/>
          </a:prstGeom>
          <a:noFill/>
          <a:ln>
            <a:noFill/>
          </a:ln>
        </p:spPr>
        <p:txBody>
          <a:bodyPr spcFirstLastPara="1" wrap="square" lIns="0" tIns="0" rIns="0" bIns="0" anchor="t" anchorCtr="0">
            <a:spAutoFit/>
          </a:bodyPr>
          <a:lstStyle/>
          <a:p>
            <a:pPr defTabSz="1219170">
              <a:lnSpc>
                <a:spcPct val="120000"/>
              </a:lnSpc>
              <a:buClr>
                <a:srgbClr val="000000"/>
              </a:buClr>
            </a:pPr>
            <a:r>
              <a:rPr lang="en-US" sz="2400" b="1" kern="0" dirty="0">
                <a:solidFill>
                  <a:srgbClr val="171D4B"/>
                </a:solidFill>
                <a:latin typeface="Arial"/>
                <a:cs typeface="Arial"/>
                <a:sym typeface="Arial"/>
              </a:rPr>
              <a:t>$60k requested and awarded out of $80k budget</a:t>
            </a:r>
            <a:endParaRPr lang="en-US" sz="933" kern="0" dirty="0">
              <a:solidFill>
                <a:srgbClr val="000000"/>
              </a:solidFill>
              <a:latin typeface="Arial"/>
              <a:cs typeface="Arial"/>
              <a:sym typeface="Arial"/>
            </a:endParaRPr>
          </a:p>
        </p:txBody>
      </p:sp>
      <p:sp>
        <p:nvSpPr>
          <p:cNvPr id="17" name="Freeform: Shape 16">
            <a:extLst>
              <a:ext uri="{FF2B5EF4-FFF2-40B4-BE49-F238E27FC236}">
                <a16:creationId xmlns:a16="http://schemas.microsoft.com/office/drawing/2014/main" id="{9E9929D4-6245-CDA9-3AAA-AF031D37A0EC}"/>
              </a:ext>
            </a:extLst>
          </p:cNvPr>
          <p:cNvSpPr/>
          <p:nvPr/>
        </p:nvSpPr>
        <p:spPr>
          <a:xfrm>
            <a:off x="877568" y="5670364"/>
            <a:ext cx="897964" cy="712564"/>
          </a:xfrm>
          <a:custGeom>
            <a:avLst/>
            <a:gdLst>
              <a:gd name="connsiteX0" fmla="*/ 268129 w 897964"/>
              <a:gd name="connsiteY0" fmla="*/ 162262 h 712564"/>
              <a:gd name="connsiteX1" fmla="*/ 343757 w 897964"/>
              <a:gd name="connsiteY1" fmla="*/ 29770 h 712564"/>
              <a:gd name="connsiteX2" fmla="*/ 454819 w 897964"/>
              <a:gd name="connsiteY2" fmla="*/ 623 h 712564"/>
              <a:gd name="connsiteX3" fmla="*/ 563975 w 897964"/>
              <a:gd name="connsiteY3" fmla="*/ 51963 h 712564"/>
              <a:gd name="connsiteX4" fmla="*/ 613029 w 897964"/>
              <a:gd name="connsiteY4" fmla="*/ 162262 h 712564"/>
              <a:gd name="connsiteX5" fmla="*/ 622173 w 897964"/>
              <a:gd name="connsiteY5" fmla="*/ 162262 h 712564"/>
              <a:gd name="connsiteX6" fmla="*/ 866966 w 897964"/>
              <a:gd name="connsiteY6" fmla="*/ 162262 h 712564"/>
              <a:gd name="connsiteX7" fmla="*/ 880301 w 897964"/>
              <a:gd name="connsiteY7" fmla="*/ 164453 h 712564"/>
              <a:gd name="connsiteX8" fmla="*/ 897922 w 897964"/>
              <a:gd name="connsiteY8" fmla="*/ 189218 h 712564"/>
              <a:gd name="connsiteX9" fmla="*/ 897922 w 897964"/>
              <a:gd name="connsiteY9" fmla="*/ 193981 h 712564"/>
              <a:gd name="connsiteX10" fmla="*/ 897922 w 897964"/>
              <a:gd name="connsiteY10" fmla="*/ 681184 h 712564"/>
              <a:gd name="connsiteX11" fmla="*/ 893826 w 897964"/>
              <a:gd name="connsiteY11" fmla="*/ 698901 h 712564"/>
              <a:gd name="connsiteX12" fmla="*/ 870585 w 897964"/>
              <a:gd name="connsiteY12" fmla="*/ 712522 h 712564"/>
              <a:gd name="connsiteX13" fmla="*/ 863727 w 897964"/>
              <a:gd name="connsiteY13" fmla="*/ 712522 h 712564"/>
              <a:gd name="connsiteX14" fmla="*/ 34004 w 897964"/>
              <a:gd name="connsiteY14" fmla="*/ 712522 h 712564"/>
              <a:gd name="connsiteX15" fmla="*/ 25813 w 897964"/>
              <a:gd name="connsiteY15" fmla="*/ 712426 h 712564"/>
              <a:gd name="connsiteX16" fmla="*/ 286 w 897964"/>
              <a:gd name="connsiteY16" fmla="*/ 687947 h 712564"/>
              <a:gd name="connsiteX17" fmla="*/ 0 w 897964"/>
              <a:gd name="connsiteY17" fmla="*/ 679089 h 712564"/>
              <a:gd name="connsiteX18" fmla="*/ 0 w 897964"/>
              <a:gd name="connsiteY18" fmla="*/ 195981 h 712564"/>
              <a:gd name="connsiteX19" fmla="*/ 952 w 897964"/>
              <a:gd name="connsiteY19" fmla="*/ 183027 h 712564"/>
              <a:gd name="connsiteX20" fmla="*/ 26860 w 897964"/>
              <a:gd name="connsiteY20" fmla="*/ 162072 h 712564"/>
              <a:gd name="connsiteX21" fmla="*/ 33052 w 897964"/>
              <a:gd name="connsiteY21" fmla="*/ 162072 h 712564"/>
              <a:gd name="connsiteX22" fmla="*/ 258699 w 897964"/>
              <a:gd name="connsiteY22" fmla="*/ 162072 h 712564"/>
              <a:gd name="connsiteX23" fmla="*/ 268034 w 897964"/>
              <a:gd name="connsiteY23" fmla="*/ 162072 h 712564"/>
              <a:gd name="connsiteX24" fmla="*/ 49530 w 897964"/>
              <a:gd name="connsiteY24" fmla="*/ 682899 h 712564"/>
              <a:gd name="connsiteX25" fmla="*/ 50482 w 897964"/>
              <a:gd name="connsiteY25" fmla="*/ 684518 h 712564"/>
              <a:gd name="connsiteX26" fmla="*/ 844487 w 897964"/>
              <a:gd name="connsiteY26" fmla="*/ 684518 h 712564"/>
              <a:gd name="connsiteX27" fmla="*/ 847916 w 897964"/>
              <a:gd name="connsiteY27" fmla="*/ 684232 h 712564"/>
              <a:gd name="connsiteX28" fmla="*/ 848392 w 897964"/>
              <a:gd name="connsiteY28" fmla="*/ 683851 h 712564"/>
              <a:gd name="connsiteX29" fmla="*/ 848868 w 897964"/>
              <a:gd name="connsiteY29" fmla="*/ 682709 h 712564"/>
              <a:gd name="connsiteX30" fmla="*/ 584073 w 897964"/>
              <a:gd name="connsiteY30" fmla="*/ 402864 h 712564"/>
              <a:gd name="connsiteX31" fmla="*/ 576072 w 897964"/>
              <a:gd name="connsiteY31" fmla="*/ 408388 h 712564"/>
              <a:gd name="connsiteX32" fmla="*/ 461200 w 897964"/>
              <a:gd name="connsiteY32" fmla="*/ 489256 h 712564"/>
              <a:gd name="connsiteX33" fmla="*/ 438055 w 897964"/>
              <a:gd name="connsiteY33" fmla="*/ 489446 h 712564"/>
              <a:gd name="connsiteX34" fmla="*/ 340424 w 897964"/>
              <a:gd name="connsiteY34" fmla="*/ 423438 h 712564"/>
              <a:gd name="connsiteX35" fmla="*/ 319564 w 897964"/>
              <a:gd name="connsiteY35" fmla="*/ 409436 h 712564"/>
              <a:gd name="connsiteX36" fmla="*/ 49625 w 897964"/>
              <a:gd name="connsiteY36" fmla="*/ 682994 h 712564"/>
              <a:gd name="connsiteX37" fmla="*/ 612458 w 897964"/>
              <a:gd name="connsiteY37" fmla="*/ 190647 h 712564"/>
              <a:gd name="connsiteX38" fmla="*/ 556641 w 897964"/>
              <a:gd name="connsiteY38" fmla="*/ 300089 h 712564"/>
              <a:gd name="connsiteX39" fmla="*/ 441865 w 897964"/>
              <a:gd name="connsiteY39" fmla="*/ 344857 h 712564"/>
              <a:gd name="connsiteX40" fmla="*/ 343281 w 897964"/>
              <a:gd name="connsiteY40" fmla="*/ 314662 h 712564"/>
              <a:gd name="connsiteX41" fmla="*/ 268891 w 897964"/>
              <a:gd name="connsiteY41" fmla="*/ 190647 h 712564"/>
              <a:gd name="connsiteX42" fmla="*/ 263557 w 897964"/>
              <a:gd name="connsiteY42" fmla="*/ 190266 h 712564"/>
              <a:gd name="connsiteX43" fmla="*/ 48292 w 897964"/>
              <a:gd name="connsiteY43" fmla="*/ 190647 h 712564"/>
              <a:gd name="connsiteX44" fmla="*/ 47815 w 897964"/>
              <a:gd name="connsiteY44" fmla="*/ 191028 h 712564"/>
              <a:gd name="connsiteX45" fmla="*/ 47339 w 897964"/>
              <a:gd name="connsiteY45" fmla="*/ 192361 h 712564"/>
              <a:gd name="connsiteX46" fmla="*/ 449199 w 897964"/>
              <a:gd name="connsiteY46" fmla="*/ 463252 h 712564"/>
              <a:gd name="connsiteX47" fmla="*/ 454152 w 897964"/>
              <a:gd name="connsiteY47" fmla="*/ 460109 h 712564"/>
              <a:gd name="connsiteX48" fmla="*/ 834580 w 897964"/>
              <a:gd name="connsiteY48" fmla="*/ 192266 h 712564"/>
              <a:gd name="connsiteX49" fmla="*/ 834771 w 897964"/>
              <a:gd name="connsiteY49" fmla="*/ 191695 h 712564"/>
              <a:gd name="connsiteX50" fmla="*/ 834485 w 897964"/>
              <a:gd name="connsiteY50" fmla="*/ 190742 h 712564"/>
              <a:gd name="connsiteX51" fmla="*/ 612362 w 897964"/>
              <a:gd name="connsiteY51" fmla="*/ 190742 h 712564"/>
              <a:gd name="connsiteX52" fmla="*/ 606933 w 897964"/>
              <a:gd name="connsiteY52" fmla="*/ 386576 h 712564"/>
              <a:gd name="connsiteX53" fmla="*/ 740759 w 897964"/>
              <a:gd name="connsiteY53" fmla="*/ 528118 h 712564"/>
              <a:gd name="connsiteX54" fmla="*/ 868013 w 897964"/>
              <a:gd name="connsiteY54" fmla="*/ 662230 h 712564"/>
              <a:gd name="connsiteX55" fmla="*/ 868680 w 897964"/>
              <a:gd name="connsiteY55" fmla="*/ 662325 h 712564"/>
              <a:gd name="connsiteX56" fmla="*/ 869633 w 897964"/>
              <a:gd name="connsiteY56" fmla="*/ 661944 h 712564"/>
              <a:gd name="connsiteX57" fmla="*/ 869918 w 897964"/>
              <a:gd name="connsiteY57" fmla="*/ 658134 h 712564"/>
              <a:gd name="connsiteX58" fmla="*/ 869537 w 897964"/>
              <a:gd name="connsiteY58" fmla="*/ 204077 h 712564"/>
              <a:gd name="connsiteX59" fmla="*/ 869156 w 897964"/>
              <a:gd name="connsiteY59" fmla="*/ 203601 h 712564"/>
              <a:gd name="connsiteX60" fmla="*/ 867823 w 897964"/>
              <a:gd name="connsiteY60" fmla="*/ 203029 h 712564"/>
              <a:gd name="connsiteX61" fmla="*/ 606838 w 897964"/>
              <a:gd name="connsiteY61" fmla="*/ 386576 h 712564"/>
              <a:gd name="connsiteX62" fmla="*/ 29527 w 897964"/>
              <a:gd name="connsiteY62" fmla="*/ 663277 h 712564"/>
              <a:gd name="connsiteX63" fmla="*/ 49911 w 897964"/>
              <a:gd name="connsiteY63" fmla="*/ 642799 h 712564"/>
              <a:gd name="connsiteX64" fmla="*/ 122587 w 897964"/>
              <a:gd name="connsiteY64" fmla="*/ 569170 h 712564"/>
              <a:gd name="connsiteX65" fmla="*/ 238696 w 897964"/>
              <a:gd name="connsiteY65" fmla="*/ 451727 h 712564"/>
              <a:gd name="connsiteX66" fmla="*/ 290227 w 897964"/>
              <a:gd name="connsiteY66" fmla="*/ 399530 h 712564"/>
              <a:gd name="connsiteX67" fmla="*/ 295751 w 897964"/>
              <a:gd name="connsiteY67" fmla="*/ 393148 h 712564"/>
              <a:gd name="connsiteX68" fmla="*/ 29813 w 897964"/>
              <a:gd name="connsiteY68" fmla="*/ 213888 h 712564"/>
              <a:gd name="connsiteX69" fmla="*/ 29527 w 897964"/>
              <a:gd name="connsiteY69" fmla="*/ 663277 h 712564"/>
              <a:gd name="connsiteX70" fmla="*/ 381476 w 897964"/>
              <a:gd name="connsiteY70" fmla="*/ 212173 h 712564"/>
              <a:gd name="connsiteX71" fmla="*/ 389763 w 897964"/>
              <a:gd name="connsiteY71" fmla="*/ 238272 h 712564"/>
              <a:gd name="connsiteX72" fmla="*/ 423958 w 897964"/>
              <a:gd name="connsiteY72" fmla="*/ 263418 h 712564"/>
              <a:gd name="connsiteX73" fmla="*/ 430339 w 897964"/>
              <a:gd name="connsiteY73" fmla="*/ 271228 h 712564"/>
              <a:gd name="connsiteX74" fmla="*/ 430339 w 897964"/>
              <a:gd name="connsiteY74" fmla="*/ 290469 h 712564"/>
              <a:gd name="connsiteX75" fmla="*/ 451771 w 897964"/>
              <a:gd name="connsiteY75" fmla="*/ 290469 h 712564"/>
              <a:gd name="connsiteX76" fmla="*/ 451771 w 897964"/>
              <a:gd name="connsiteY76" fmla="*/ 265037 h 712564"/>
              <a:gd name="connsiteX77" fmla="*/ 453295 w 897964"/>
              <a:gd name="connsiteY77" fmla="*/ 264180 h 712564"/>
              <a:gd name="connsiteX78" fmla="*/ 456629 w 897964"/>
              <a:gd name="connsiteY78" fmla="*/ 263513 h 712564"/>
              <a:gd name="connsiteX79" fmla="*/ 485299 w 897964"/>
              <a:gd name="connsiteY79" fmla="*/ 248654 h 712564"/>
              <a:gd name="connsiteX80" fmla="*/ 500539 w 897964"/>
              <a:gd name="connsiteY80" fmla="*/ 211411 h 712564"/>
              <a:gd name="connsiteX81" fmla="*/ 472821 w 897964"/>
              <a:gd name="connsiteY81" fmla="*/ 158452 h 712564"/>
              <a:gd name="connsiteX82" fmla="*/ 447961 w 897964"/>
              <a:gd name="connsiteY82" fmla="*/ 146927 h 712564"/>
              <a:gd name="connsiteX83" fmla="*/ 431959 w 897964"/>
              <a:gd name="connsiteY83" fmla="*/ 139212 h 712564"/>
              <a:gd name="connsiteX84" fmla="*/ 424243 w 897964"/>
              <a:gd name="connsiteY84" fmla="*/ 130068 h 712564"/>
              <a:gd name="connsiteX85" fmla="*/ 431768 w 897964"/>
              <a:gd name="connsiteY85" fmla="*/ 107684 h 712564"/>
              <a:gd name="connsiteX86" fmla="*/ 454914 w 897964"/>
              <a:gd name="connsiteY86" fmla="*/ 110446 h 712564"/>
              <a:gd name="connsiteX87" fmla="*/ 464534 w 897964"/>
              <a:gd name="connsiteY87" fmla="*/ 125210 h 712564"/>
              <a:gd name="connsiteX88" fmla="*/ 467201 w 897964"/>
              <a:gd name="connsiteY88" fmla="*/ 130830 h 712564"/>
              <a:gd name="connsiteX89" fmla="*/ 495586 w 897964"/>
              <a:gd name="connsiteY89" fmla="*/ 117781 h 712564"/>
              <a:gd name="connsiteX90" fmla="*/ 451390 w 897964"/>
              <a:gd name="connsiteY90" fmla="*/ 74251 h 712564"/>
              <a:gd name="connsiteX91" fmla="*/ 451390 w 897964"/>
              <a:gd name="connsiteY91" fmla="*/ 54439 h 712564"/>
              <a:gd name="connsiteX92" fmla="*/ 430435 w 897964"/>
              <a:gd name="connsiteY92" fmla="*/ 54439 h 712564"/>
              <a:gd name="connsiteX93" fmla="*/ 430435 w 897964"/>
              <a:gd name="connsiteY93" fmla="*/ 67203 h 712564"/>
              <a:gd name="connsiteX94" fmla="*/ 423863 w 897964"/>
              <a:gd name="connsiteY94" fmla="*/ 75775 h 712564"/>
              <a:gd name="connsiteX95" fmla="*/ 393954 w 897964"/>
              <a:gd name="connsiteY95" fmla="*/ 99016 h 712564"/>
              <a:gd name="connsiteX96" fmla="*/ 387287 w 897964"/>
              <a:gd name="connsiteY96" fmla="*/ 139498 h 712564"/>
              <a:gd name="connsiteX97" fmla="*/ 414338 w 897964"/>
              <a:gd name="connsiteY97" fmla="*/ 177502 h 712564"/>
              <a:gd name="connsiteX98" fmla="*/ 434912 w 897964"/>
              <a:gd name="connsiteY98" fmla="*/ 186742 h 712564"/>
              <a:gd name="connsiteX99" fmla="*/ 455295 w 897964"/>
              <a:gd name="connsiteY99" fmla="*/ 196457 h 712564"/>
              <a:gd name="connsiteX100" fmla="*/ 462915 w 897964"/>
              <a:gd name="connsiteY100" fmla="*/ 215412 h 712564"/>
              <a:gd name="connsiteX101" fmla="*/ 448437 w 897964"/>
              <a:gd name="connsiteY101" fmla="*/ 231604 h 712564"/>
              <a:gd name="connsiteX102" fmla="*/ 415195 w 897964"/>
              <a:gd name="connsiteY102" fmla="*/ 211888 h 712564"/>
              <a:gd name="connsiteX103" fmla="*/ 412909 w 897964"/>
              <a:gd name="connsiteY103" fmla="*/ 203220 h 712564"/>
              <a:gd name="connsiteX104" fmla="*/ 381571 w 897964"/>
              <a:gd name="connsiteY104" fmla="*/ 212173 h 71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897964" h="712564">
                <a:moveTo>
                  <a:pt x="268129" y="162262"/>
                </a:moveTo>
                <a:cubicBezTo>
                  <a:pt x="273177" y="106255"/>
                  <a:pt x="297751" y="61678"/>
                  <a:pt x="343757" y="29770"/>
                </a:cubicBezTo>
                <a:cubicBezTo>
                  <a:pt x="377095" y="6719"/>
                  <a:pt x="414528" y="-2615"/>
                  <a:pt x="454819" y="623"/>
                </a:cubicBezTo>
                <a:cubicBezTo>
                  <a:pt x="497491" y="4052"/>
                  <a:pt x="534067" y="21388"/>
                  <a:pt x="563975" y="51963"/>
                </a:cubicBezTo>
                <a:cubicBezTo>
                  <a:pt x="593788" y="82348"/>
                  <a:pt x="609505" y="119209"/>
                  <a:pt x="613029" y="162262"/>
                </a:cubicBezTo>
                <a:lnTo>
                  <a:pt x="622173" y="162262"/>
                </a:lnTo>
                <a:cubicBezTo>
                  <a:pt x="703802" y="162262"/>
                  <a:pt x="785336" y="162262"/>
                  <a:pt x="866966" y="162262"/>
                </a:cubicBezTo>
                <a:cubicBezTo>
                  <a:pt x="871442" y="162262"/>
                  <a:pt x="876205" y="162739"/>
                  <a:pt x="880301" y="164453"/>
                </a:cubicBezTo>
                <a:cubicBezTo>
                  <a:pt x="891254" y="168835"/>
                  <a:pt x="896969" y="177502"/>
                  <a:pt x="897922" y="189218"/>
                </a:cubicBezTo>
                <a:cubicBezTo>
                  <a:pt x="898017" y="190837"/>
                  <a:pt x="897922" y="192457"/>
                  <a:pt x="897922" y="193981"/>
                </a:cubicBezTo>
                <a:cubicBezTo>
                  <a:pt x="897922" y="356382"/>
                  <a:pt x="897922" y="518783"/>
                  <a:pt x="897922" y="681184"/>
                </a:cubicBezTo>
                <a:cubicBezTo>
                  <a:pt x="897922" y="687471"/>
                  <a:pt x="897255" y="693567"/>
                  <a:pt x="893826" y="698901"/>
                </a:cubicBezTo>
                <a:cubicBezTo>
                  <a:pt x="888492" y="707473"/>
                  <a:pt x="880681" y="712045"/>
                  <a:pt x="870585" y="712522"/>
                </a:cubicBezTo>
                <a:cubicBezTo>
                  <a:pt x="868299" y="712617"/>
                  <a:pt x="866013" y="712522"/>
                  <a:pt x="863727" y="712522"/>
                </a:cubicBezTo>
                <a:cubicBezTo>
                  <a:pt x="587121" y="712522"/>
                  <a:pt x="310515" y="712522"/>
                  <a:pt x="34004" y="712522"/>
                </a:cubicBezTo>
                <a:cubicBezTo>
                  <a:pt x="31242" y="712522"/>
                  <a:pt x="28480" y="712522"/>
                  <a:pt x="25813" y="712426"/>
                </a:cubicBezTo>
                <a:cubicBezTo>
                  <a:pt x="12668" y="711569"/>
                  <a:pt x="1715" y="700996"/>
                  <a:pt x="286" y="687947"/>
                </a:cubicBezTo>
                <a:cubicBezTo>
                  <a:pt x="0" y="684994"/>
                  <a:pt x="0" y="682042"/>
                  <a:pt x="0" y="679089"/>
                </a:cubicBezTo>
                <a:cubicBezTo>
                  <a:pt x="0" y="518021"/>
                  <a:pt x="0" y="357049"/>
                  <a:pt x="0" y="195981"/>
                </a:cubicBezTo>
                <a:cubicBezTo>
                  <a:pt x="0" y="191695"/>
                  <a:pt x="0" y="187218"/>
                  <a:pt x="952" y="183027"/>
                </a:cubicBezTo>
                <a:cubicBezTo>
                  <a:pt x="3810" y="171216"/>
                  <a:pt x="14573" y="162739"/>
                  <a:pt x="26860" y="162072"/>
                </a:cubicBezTo>
                <a:cubicBezTo>
                  <a:pt x="28956" y="161977"/>
                  <a:pt x="30956" y="162072"/>
                  <a:pt x="33052" y="162072"/>
                </a:cubicBezTo>
                <a:cubicBezTo>
                  <a:pt x="108299" y="162072"/>
                  <a:pt x="183451" y="162072"/>
                  <a:pt x="258699" y="162072"/>
                </a:cubicBezTo>
                <a:cubicBezTo>
                  <a:pt x="261652" y="162072"/>
                  <a:pt x="264605" y="162072"/>
                  <a:pt x="268034" y="162072"/>
                </a:cubicBezTo>
                <a:close/>
                <a:moveTo>
                  <a:pt x="49530" y="682899"/>
                </a:moveTo>
                <a:cubicBezTo>
                  <a:pt x="49816" y="683470"/>
                  <a:pt x="50102" y="683947"/>
                  <a:pt x="50482" y="684518"/>
                </a:cubicBezTo>
                <a:cubicBezTo>
                  <a:pt x="315182" y="684518"/>
                  <a:pt x="579787" y="684518"/>
                  <a:pt x="844487" y="684518"/>
                </a:cubicBezTo>
                <a:cubicBezTo>
                  <a:pt x="845630" y="684518"/>
                  <a:pt x="846772" y="684328"/>
                  <a:pt x="847916" y="684232"/>
                </a:cubicBezTo>
                <a:cubicBezTo>
                  <a:pt x="848106" y="684232"/>
                  <a:pt x="848297" y="684042"/>
                  <a:pt x="848392" y="683851"/>
                </a:cubicBezTo>
                <a:cubicBezTo>
                  <a:pt x="848487" y="683661"/>
                  <a:pt x="848582" y="683470"/>
                  <a:pt x="848868" y="682709"/>
                </a:cubicBezTo>
                <a:cubicBezTo>
                  <a:pt x="760762" y="589554"/>
                  <a:pt x="672465" y="496209"/>
                  <a:pt x="584073" y="402864"/>
                </a:cubicBezTo>
                <a:cubicBezTo>
                  <a:pt x="580930" y="405055"/>
                  <a:pt x="578453" y="406674"/>
                  <a:pt x="576072" y="408388"/>
                </a:cubicBezTo>
                <a:cubicBezTo>
                  <a:pt x="537781" y="435344"/>
                  <a:pt x="499396" y="462205"/>
                  <a:pt x="461200" y="489256"/>
                </a:cubicBezTo>
                <a:cubicBezTo>
                  <a:pt x="453676" y="494590"/>
                  <a:pt x="446913" y="495447"/>
                  <a:pt x="438055" y="489446"/>
                </a:cubicBezTo>
                <a:cubicBezTo>
                  <a:pt x="405670" y="467253"/>
                  <a:pt x="372999" y="445441"/>
                  <a:pt x="340424" y="423438"/>
                </a:cubicBezTo>
                <a:cubicBezTo>
                  <a:pt x="333661" y="418866"/>
                  <a:pt x="326803" y="414294"/>
                  <a:pt x="319564" y="409436"/>
                </a:cubicBezTo>
                <a:cubicBezTo>
                  <a:pt x="229362" y="500781"/>
                  <a:pt x="139541" y="591840"/>
                  <a:pt x="49625" y="682994"/>
                </a:cubicBezTo>
                <a:close/>
                <a:moveTo>
                  <a:pt x="612458" y="190647"/>
                </a:moveTo>
                <a:cubicBezTo>
                  <a:pt x="607028" y="234081"/>
                  <a:pt x="588835" y="270752"/>
                  <a:pt x="556641" y="300089"/>
                </a:cubicBezTo>
                <a:cubicBezTo>
                  <a:pt x="524161" y="329617"/>
                  <a:pt x="485489" y="344380"/>
                  <a:pt x="441865" y="344857"/>
                </a:cubicBezTo>
                <a:cubicBezTo>
                  <a:pt x="406051" y="345238"/>
                  <a:pt x="372809" y="335236"/>
                  <a:pt x="343281" y="314662"/>
                </a:cubicBezTo>
                <a:cubicBezTo>
                  <a:pt x="300038" y="284468"/>
                  <a:pt x="275844" y="242653"/>
                  <a:pt x="268891" y="190647"/>
                </a:cubicBezTo>
                <a:cubicBezTo>
                  <a:pt x="266700" y="190456"/>
                  <a:pt x="265081" y="190266"/>
                  <a:pt x="263557" y="190266"/>
                </a:cubicBezTo>
                <a:cubicBezTo>
                  <a:pt x="191834" y="190361"/>
                  <a:pt x="120015" y="190456"/>
                  <a:pt x="48292" y="190647"/>
                </a:cubicBezTo>
                <a:cubicBezTo>
                  <a:pt x="48101" y="190647"/>
                  <a:pt x="47911" y="190837"/>
                  <a:pt x="47815" y="191028"/>
                </a:cubicBezTo>
                <a:cubicBezTo>
                  <a:pt x="47720" y="191218"/>
                  <a:pt x="47625" y="191409"/>
                  <a:pt x="47339" y="192361"/>
                </a:cubicBezTo>
                <a:cubicBezTo>
                  <a:pt x="181166" y="282563"/>
                  <a:pt x="315182" y="372955"/>
                  <a:pt x="449199" y="463252"/>
                </a:cubicBezTo>
                <a:cubicBezTo>
                  <a:pt x="451104" y="462014"/>
                  <a:pt x="452723" y="461157"/>
                  <a:pt x="454152" y="460109"/>
                </a:cubicBezTo>
                <a:cubicBezTo>
                  <a:pt x="580930" y="370860"/>
                  <a:pt x="707803" y="281515"/>
                  <a:pt x="834580" y="192266"/>
                </a:cubicBezTo>
                <a:cubicBezTo>
                  <a:pt x="834676" y="192171"/>
                  <a:pt x="834771" y="191885"/>
                  <a:pt x="834771" y="191695"/>
                </a:cubicBezTo>
                <a:cubicBezTo>
                  <a:pt x="834771" y="191504"/>
                  <a:pt x="834676" y="191218"/>
                  <a:pt x="834485" y="190742"/>
                </a:cubicBezTo>
                <a:lnTo>
                  <a:pt x="612362" y="190742"/>
                </a:lnTo>
                <a:close/>
                <a:moveTo>
                  <a:pt x="606933" y="386576"/>
                </a:moveTo>
                <a:cubicBezTo>
                  <a:pt x="652081" y="434296"/>
                  <a:pt x="696373" y="481255"/>
                  <a:pt x="740759" y="528118"/>
                </a:cubicBezTo>
                <a:cubicBezTo>
                  <a:pt x="783146" y="572885"/>
                  <a:pt x="825627" y="617462"/>
                  <a:pt x="868013" y="662230"/>
                </a:cubicBezTo>
                <a:cubicBezTo>
                  <a:pt x="868109" y="662325"/>
                  <a:pt x="868489" y="662420"/>
                  <a:pt x="868680" y="662325"/>
                </a:cubicBezTo>
                <a:cubicBezTo>
                  <a:pt x="868871" y="662325"/>
                  <a:pt x="869156" y="662134"/>
                  <a:pt x="869633" y="661944"/>
                </a:cubicBezTo>
                <a:cubicBezTo>
                  <a:pt x="869728" y="660801"/>
                  <a:pt x="869918" y="659467"/>
                  <a:pt x="869918" y="658134"/>
                </a:cubicBezTo>
                <a:cubicBezTo>
                  <a:pt x="869823" y="506782"/>
                  <a:pt x="869728" y="355429"/>
                  <a:pt x="869537" y="204077"/>
                </a:cubicBezTo>
                <a:cubicBezTo>
                  <a:pt x="869537" y="203887"/>
                  <a:pt x="869251" y="203696"/>
                  <a:pt x="869156" y="203601"/>
                </a:cubicBezTo>
                <a:cubicBezTo>
                  <a:pt x="868966" y="203506"/>
                  <a:pt x="868775" y="203410"/>
                  <a:pt x="867823" y="203029"/>
                </a:cubicBezTo>
                <a:cubicBezTo>
                  <a:pt x="781336" y="263799"/>
                  <a:pt x="694563" y="324854"/>
                  <a:pt x="606838" y="386576"/>
                </a:cubicBezTo>
                <a:close/>
                <a:moveTo>
                  <a:pt x="29527" y="663277"/>
                </a:moveTo>
                <a:cubicBezTo>
                  <a:pt x="36767" y="656038"/>
                  <a:pt x="43434" y="649466"/>
                  <a:pt x="49911" y="642799"/>
                </a:cubicBezTo>
                <a:cubicBezTo>
                  <a:pt x="74200" y="618224"/>
                  <a:pt x="98393" y="593650"/>
                  <a:pt x="122587" y="569170"/>
                </a:cubicBezTo>
                <a:cubicBezTo>
                  <a:pt x="161258" y="530023"/>
                  <a:pt x="200025" y="490875"/>
                  <a:pt x="238696" y="451727"/>
                </a:cubicBezTo>
                <a:cubicBezTo>
                  <a:pt x="255842" y="434392"/>
                  <a:pt x="273082" y="416961"/>
                  <a:pt x="290227" y="399530"/>
                </a:cubicBezTo>
                <a:cubicBezTo>
                  <a:pt x="292037" y="397625"/>
                  <a:pt x="293656" y="395530"/>
                  <a:pt x="295751" y="393148"/>
                </a:cubicBezTo>
                <a:cubicBezTo>
                  <a:pt x="206692" y="333141"/>
                  <a:pt x="118396" y="273610"/>
                  <a:pt x="29813" y="213888"/>
                </a:cubicBezTo>
                <a:cubicBezTo>
                  <a:pt x="28194" y="219698"/>
                  <a:pt x="27908" y="655086"/>
                  <a:pt x="29527" y="663277"/>
                </a:cubicBezTo>
                <a:close/>
                <a:moveTo>
                  <a:pt x="381476" y="212173"/>
                </a:moveTo>
                <a:cubicBezTo>
                  <a:pt x="381857" y="220365"/>
                  <a:pt x="385096" y="229985"/>
                  <a:pt x="389763" y="238272"/>
                </a:cubicBezTo>
                <a:cubicBezTo>
                  <a:pt x="397383" y="251797"/>
                  <a:pt x="408908" y="259989"/>
                  <a:pt x="423958" y="263418"/>
                </a:cubicBezTo>
                <a:cubicBezTo>
                  <a:pt x="430244" y="264847"/>
                  <a:pt x="430339" y="264847"/>
                  <a:pt x="430339" y="271228"/>
                </a:cubicBezTo>
                <a:cubicBezTo>
                  <a:pt x="430339" y="277515"/>
                  <a:pt x="430339" y="283801"/>
                  <a:pt x="430339" y="290469"/>
                </a:cubicBezTo>
                <a:lnTo>
                  <a:pt x="451771" y="290469"/>
                </a:lnTo>
                <a:lnTo>
                  <a:pt x="451771" y="265037"/>
                </a:lnTo>
                <a:cubicBezTo>
                  <a:pt x="452914" y="264370"/>
                  <a:pt x="453104" y="264180"/>
                  <a:pt x="453295" y="264180"/>
                </a:cubicBezTo>
                <a:cubicBezTo>
                  <a:pt x="454438" y="263894"/>
                  <a:pt x="455485" y="263704"/>
                  <a:pt x="456629" y="263513"/>
                </a:cubicBezTo>
                <a:cubicBezTo>
                  <a:pt x="467582" y="261227"/>
                  <a:pt x="477488" y="256941"/>
                  <a:pt x="485299" y="248654"/>
                </a:cubicBezTo>
                <a:cubicBezTo>
                  <a:pt x="495205" y="238177"/>
                  <a:pt x="499586" y="225413"/>
                  <a:pt x="500539" y="211411"/>
                </a:cubicBezTo>
                <a:cubicBezTo>
                  <a:pt x="501967" y="189885"/>
                  <a:pt x="494252" y="169120"/>
                  <a:pt x="472821" y="158452"/>
                </a:cubicBezTo>
                <a:cubicBezTo>
                  <a:pt x="464630" y="154357"/>
                  <a:pt x="456247" y="150832"/>
                  <a:pt x="447961" y="146927"/>
                </a:cubicBezTo>
                <a:cubicBezTo>
                  <a:pt x="442627" y="144451"/>
                  <a:pt x="437197" y="141974"/>
                  <a:pt x="431959" y="139212"/>
                </a:cubicBezTo>
                <a:cubicBezTo>
                  <a:pt x="428244" y="137212"/>
                  <a:pt x="425577" y="134259"/>
                  <a:pt x="424243" y="130068"/>
                </a:cubicBezTo>
                <a:cubicBezTo>
                  <a:pt x="421672" y="121876"/>
                  <a:pt x="424815" y="112066"/>
                  <a:pt x="431768" y="107684"/>
                </a:cubicBezTo>
                <a:cubicBezTo>
                  <a:pt x="439103" y="103017"/>
                  <a:pt x="448723" y="103684"/>
                  <a:pt x="454914" y="110446"/>
                </a:cubicBezTo>
                <a:cubicBezTo>
                  <a:pt x="458819" y="114733"/>
                  <a:pt x="461486" y="120162"/>
                  <a:pt x="464534" y="125210"/>
                </a:cubicBezTo>
                <a:cubicBezTo>
                  <a:pt x="465582" y="126829"/>
                  <a:pt x="466154" y="128734"/>
                  <a:pt x="467201" y="130830"/>
                </a:cubicBezTo>
                <a:cubicBezTo>
                  <a:pt x="477107" y="126258"/>
                  <a:pt x="486346" y="122067"/>
                  <a:pt x="495586" y="117781"/>
                </a:cubicBezTo>
                <a:cubicBezTo>
                  <a:pt x="489490" y="93968"/>
                  <a:pt x="476155" y="78538"/>
                  <a:pt x="451390" y="74251"/>
                </a:cubicBezTo>
                <a:lnTo>
                  <a:pt x="451390" y="54439"/>
                </a:lnTo>
                <a:lnTo>
                  <a:pt x="430435" y="54439"/>
                </a:lnTo>
                <a:cubicBezTo>
                  <a:pt x="430435" y="59011"/>
                  <a:pt x="430435" y="63107"/>
                  <a:pt x="430435" y="67203"/>
                </a:cubicBezTo>
                <a:cubicBezTo>
                  <a:pt x="430435" y="71775"/>
                  <a:pt x="428244" y="74632"/>
                  <a:pt x="423863" y="75775"/>
                </a:cubicBezTo>
                <a:cubicBezTo>
                  <a:pt x="410623" y="79395"/>
                  <a:pt x="400431" y="86634"/>
                  <a:pt x="393954" y="99016"/>
                </a:cubicBezTo>
                <a:cubicBezTo>
                  <a:pt x="387191" y="111875"/>
                  <a:pt x="385191" y="125496"/>
                  <a:pt x="387287" y="139498"/>
                </a:cubicBezTo>
                <a:cubicBezTo>
                  <a:pt x="389763" y="156547"/>
                  <a:pt x="398621" y="169692"/>
                  <a:pt x="414338" y="177502"/>
                </a:cubicBezTo>
                <a:cubicBezTo>
                  <a:pt x="421100" y="180836"/>
                  <a:pt x="428054" y="183598"/>
                  <a:pt x="434912" y="186742"/>
                </a:cubicBezTo>
                <a:cubicBezTo>
                  <a:pt x="441770" y="189885"/>
                  <a:pt x="448723" y="192742"/>
                  <a:pt x="455295" y="196457"/>
                </a:cubicBezTo>
                <a:cubicBezTo>
                  <a:pt x="462629" y="200553"/>
                  <a:pt x="464249" y="207697"/>
                  <a:pt x="462915" y="215412"/>
                </a:cubicBezTo>
                <a:cubicBezTo>
                  <a:pt x="461391" y="224461"/>
                  <a:pt x="456343" y="229890"/>
                  <a:pt x="448437" y="231604"/>
                </a:cubicBezTo>
                <a:cubicBezTo>
                  <a:pt x="432435" y="235033"/>
                  <a:pt x="419767" y="227604"/>
                  <a:pt x="415195" y="211888"/>
                </a:cubicBezTo>
                <a:cubicBezTo>
                  <a:pt x="414433" y="209316"/>
                  <a:pt x="413766" y="206649"/>
                  <a:pt x="412909" y="203220"/>
                </a:cubicBezTo>
                <a:cubicBezTo>
                  <a:pt x="402241" y="206268"/>
                  <a:pt x="392049" y="209125"/>
                  <a:pt x="381571" y="212173"/>
                </a:cubicBezTo>
                <a:close/>
              </a:path>
            </a:pathLst>
          </a:custGeom>
          <a:solidFill>
            <a:srgbClr val="002060"/>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94883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pic>
        <p:nvPicPr>
          <p:cNvPr id="3" name="Picture 2" descr="An aerial view of a farm&#10;&#10;AI-generated content may be incorrect.">
            <a:extLst>
              <a:ext uri="{FF2B5EF4-FFF2-40B4-BE49-F238E27FC236}">
                <a16:creationId xmlns:a16="http://schemas.microsoft.com/office/drawing/2014/main" id="{65475469-DE78-1453-921B-9F7328BF4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26" name="Google Shape;726;p53"/>
          <p:cNvSpPr txBox="1"/>
          <p:nvPr/>
        </p:nvSpPr>
        <p:spPr>
          <a:xfrm>
            <a:off x="442757" y="4861803"/>
            <a:ext cx="11467604" cy="861839"/>
          </a:xfrm>
          <a:prstGeom prst="rect">
            <a:avLst/>
          </a:prstGeom>
          <a:noFill/>
          <a:ln>
            <a:noFill/>
          </a:ln>
        </p:spPr>
        <p:txBody>
          <a:bodyPr spcFirstLastPara="1" wrap="square" lIns="0" tIns="0" rIns="0" bIns="0" anchor="t" anchorCtr="0">
            <a:spAutoFit/>
          </a:bodyPr>
          <a:lstStyle/>
          <a:p>
            <a:pPr algn="ctr" defTabSz="1219170">
              <a:lnSpc>
                <a:spcPct val="120000"/>
              </a:lnSpc>
              <a:buClr>
                <a:srgbClr val="000000"/>
              </a:buClr>
            </a:pPr>
            <a:r>
              <a:rPr lang="en" sz="4667" b="1" kern="0" dirty="0">
                <a:solidFill>
                  <a:schemeClr val="bg1"/>
                </a:solidFill>
                <a:latin typeface="Arial"/>
                <a:ea typeface="Arial"/>
                <a:cs typeface="Arial"/>
                <a:sym typeface="Arial"/>
              </a:rPr>
              <a:t>Grants can work for you</a:t>
            </a:r>
            <a:endParaRPr sz="933" kern="0" dirty="0">
              <a:solidFill>
                <a:schemeClr val="bg1"/>
              </a:solidFill>
              <a:latin typeface="Arial"/>
              <a:cs typeface="Arial"/>
              <a:sym typeface="Arial"/>
            </a:endParaRPr>
          </a:p>
        </p:txBody>
      </p:sp>
      <p:sp>
        <p:nvSpPr>
          <p:cNvPr id="727" name="Google Shape;727;p53"/>
          <p:cNvSpPr txBox="1"/>
          <p:nvPr/>
        </p:nvSpPr>
        <p:spPr>
          <a:xfrm>
            <a:off x="1627377" y="5655135"/>
            <a:ext cx="9098363" cy="517065"/>
          </a:xfrm>
          <a:prstGeom prst="rect">
            <a:avLst/>
          </a:prstGeom>
          <a:noFill/>
          <a:ln>
            <a:noFill/>
          </a:ln>
        </p:spPr>
        <p:txBody>
          <a:bodyPr spcFirstLastPara="1" wrap="square" lIns="0" tIns="0" rIns="0" bIns="0" anchor="t" anchorCtr="0">
            <a:spAutoFit/>
          </a:bodyPr>
          <a:lstStyle/>
          <a:p>
            <a:pPr algn="ctr" defTabSz="1219170">
              <a:lnSpc>
                <a:spcPct val="140000"/>
              </a:lnSpc>
              <a:buClr>
                <a:srgbClr val="000000"/>
              </a:buClr>
            </a:pPr>
            <a:r>
              <a:rPr lang="en" sz="2400" kern="0" dirty="0">
                <a:solidFill>
                  <a:schemeClr val="bg1"/>
                </a:solidFill>
                <a:latin typeface="Arial"/>
                <a:ea typeface="Arial"/>
                <a:cs typeface="Arial"/>
                <a:sym typeface="Arial"/>
              </a:rPr>
              <a:t>Start early, stay organized, and apply with confidence!</a:t>
            </a:r>
            <a:endParaRPr sz="933" kern="0" dirty="0">
              <a:solidFill>
                <a:schemeClr val="bg1"/>
              </a:solidFill>
              <a:latin typeface="Arial"/>
              <a:cs typeface="Arial"/>
              <a:sym typeface="Arial"/>
            </a:endParaRPr>
          </a:p>
        </p:txBody>
      </p:sp>
      <p:sp>
        <p:nvSpPr>
          <p:cNvPr id="728" name="Google Shape;728;p53"/>
          <p:cNvSpPr txBox="1"/>
          <p:nvPr/>
        </p:nvSpPr>
        <p:spPr>
          <a:xfrm>
            <a:off x="442757" y="6463883"/>
            <a:ext cx="10625103" cy="229871"/>
          </a:xfrm>
          <a:prstGeom prst="rect">
            <a:avLst/>
          </a:prstGeom>
          <a:noFill/>
          <a:ln>
            <a:noFill/>
          </a:ln>
        </p:spPr>
        <p:txBody>
          <a:bodyPr spcFirstLastPara="1" wrap="square" lIns="0" tIns="0" rIns="0" bIns="0" anchor="t" anchorCtr="0">
            <a:spAutoFit/>
          </a:bodyPr>
          <a:lstStyle/>
          <a:p>
            <a:pPr defTabSz="1219170">
              <a:lnSpc>
                <a:spcPct val="140025"/>
              </a:lnSpc>
              <a:buClr>
                <a:srgbClr val="000000"/>
              </a:buClr>
            </a:pPr>
            <a:r>
              <a:rPr lang="en" sz="1067" kern="0" dirty="0">
                <a:solidFill>
                  <a:srgbClr val="171D4B"/>
                </a:solidFill>
                <a:latin typeface="Arial"/>
                <a:ea typeface="Arial"/>
                <a:cs typeface="Arial"/>
                <a:sym typeface="Arial"/>
              </a:rPr>
              <a:t>In collaboration with Lasso Solutions, Inc.</a:t>
            </a:r>
            <a:endParaRPr sz="933" kern="0" dirty="0">
              <a:solidFill>
                <a:srgbClr val="000000"/>
              </a:solidFill>
              <a:latin typeface="Arial"/>
              <a:cs typeface="Arial"/>
              <a:sym typeface="Arial"/>
            </a:endParaRPr>
          </a:p>
        </p:txBody>
      </p:sp>
      <p:sp>
        <p:nvSpPr>
          <p:cNvPr id="729" name="Google Shape;729;p53"/>
          <p:cNvSpPr/>
          <p:nvPr/>
        </p:nvSpPr>
        <p:spPr>
          <a:xfrm>
            <a:off x="429043" y="6172200"/>
            <a:ext cx="513516" cy="355181"/>
          </a:xfrm>
          <a:custGeom>
            <a:avLst/>
            <a:gdLst/>
            <a:ahLst/>
            <a:cxnLst/>
            <a:rect l="l" t="t" r="r" b="b"/>
            <a:pathLst>
              <a:path w="770274" h="532773" extrusionOk="0">
                <a:moveTo>
                  <a:pt x="0" y="0"/>
                </a:moveTo>
                <a:lnTo>
                  <a:pt x="770274" y="0"/>
                </a:lnTo>
                <a:lnTo>
                  <a:pt x="770274" y="532773"/>
                </a:lnTo>
                <a:lnTo>
                  <a:pt x="0" y="532773"/>
                </a:lnTo>
                <a:lnTo>
                  <a:pt x="0" y="0"/>
                </a:lnTo>
                <a:close/>
              </a:path>
            </a:pathLst>
          </a:custGeom>
          <a:blipFill rotWithShape="1">
            <a:blip r:embed="rId4">
              <a:alphaModFix/>
            </a:blip>
            <a:stretch>
              <a:fillRect/>
            </a:stretch>
          </a:blipFill>
          <a:ln>
            <a:noFill/>
          </a:ln>
        </p:spPr>
        <p:txBody>
          <a:bodyPr/>
          <a:lstStyle/>
          <a:p>
            <a:pPr defTabSz="1219170">
              <a:buClr>
                <a:srgbClr val="000000"/>
              </a:buClr>
            </a:pPr>
            <a:endParaRPr lang="en-US" sz="1867" kern="0">
              <a:solidFill>
                <a:srgbClr val="000000"/>
              </a:solidFill>
              <a:latin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CDA956F-8A6B-4136-684A-09A2679581BC}"/>
              </a:ext>
            </a:extLst>
          </p:cNvPr>
          <p:cNvGrpSpPr/>
          <p:nvPr/>
        </p:nvGrpSpPr>
        <p:grpSpPr>
          <a:xfrm>
            <a:off x="2767364" y="2352153"/>
            <a:ext cx="5512840" cy="2983416"/>
            <a:chOff x="221754" y="645273"/>
            <a:chExt cx="11229852" cy="6077325"/>
          </a:xfrm>
        </p:grpSpPr>
        <p:grpSp>
          <p:nvGrpSpPr>
            <p:cNvPr id="4" name="Group 3">
              <a:extLst>
                <a:ext uri="{FF2B5EF4-FFF2-40B4-BE49-F238E27FC236}">
                  <a16:creationId xmlns:a16="http://schemas.microsoft.com/office/drawing/2014/main" id="{0C5930BF-2985-91A4-DF72-5E4D8B3A168F}"/>
                </a:ext>
              </a:extLst>
            </p:cNvPr>
            <p:cNvGrpSpPr/>
            <p:nvPr/>
          </p:nvGrpSpPr>
          <p:grpSpPr>
            <a:xfrm>
              <a:off x="7201107" y="718094"/>
              <a:ext cx="4234977" cy="4234977"/>
              <a:chOff x="533758" y="5098875"/>
              <a:chExt cx="1406896" cy="1406896"/>
            </a:xfrm>
          </p:grpSpPr>
          <p:sp>
            <p:nvSpPr>
              <p:cNvPr id="5" name="Rectangle 4">
                <a:extLst>
                  <a:ext uri="{FF2B5EF4-FFF2-40B4-BE49-F238E27FC236}">
                    <a16:creationId xmlns:a16="http://schemas.microsoft.com/office/drawing/2014/main" id="{481CA3F5-9F97-0B7C-0DCE-BC519C9DB49A}"/>
                  </a:ext>
                </a:extLst>
              </p:cNvPr>
              <p:cNvSpPr/>
              <p:nvPr/>
            </p:nvSpPr>
            <p:spPr>
              <a:xfrm>
                <a:off x="533758" y="5098875"/>
                <a:ext cx="1406896" cy="1406896"/>
              </a:xfrm>
              <a:prstGeom prst="rect">
                <a:avLst/>
              </a:prstGeom>
              <a:solidFill>
                <a:schemeClr val="bg1"/>
              </a:solidFill>
              <a:ln w="57150">
                <a:solidFill>
                  <a:srgbClr val="687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descr="A qr code with black squares&#10;&#10;Description automatically generated">
                <a:extLst>
                  <a:ext uri="{FF2B5EF4-FFF2-40B4-BE49-F238E27FC236}">
                    <a16:creationId xmlns:a16="http://schemas.microsoft.com/office/drawing/2014/main" id="{CF03FD6D-4EE4-F30D-D497-3A9202E07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95" y="5186430"/>
                <a:ext cx="1227114" cy="1227114"/>
              </a:xfrm>
              <a:prstGeom prst="rect">
                <a:avLst/>
              </a:prstGeom>
            </p:spPr>
          </p:pic>
        </p:grpSp>
        <p:pic>
          <p:nvPicPr>
            <p:cNvPr id="10" name="Picture 9" descr="A logo for dairy conservation navigation&#10;&#10;AI-generated content may be incorrect.">
              <a:extLst>
                <a:ext uri="{FF2B5EF4-FFF2-40B4-BE49-F238E27FC236}">
                  <a16:creationId xmlns:a16="http://schemas.microsoft.com/office/drawing/2014/main" id="{69680040-2EBC-E407-1BFF-61E72794E8C5}"/>
                </a:ext>
              </a:extLst>
            </p:cNvPr>
            <p:cNvPicPr>
              <a:picLocks noChangeAspect="1"/>
            </p:cNvPicPr>
            <p:nvPr/>
          </p:nvPicPr>
          <p:blipFill>
            <a:blip r:embed="rId4">
              <a:extLst>
                <a:ext uri="{28A0092B-C50C-407E-A947-70E740481C1C}">
                  <a14:useLocalDpi xmlns:a14="http://schemas.microsoft.com/office/drawing/2010/main" val="0"/>
                </a:ext>
              </a:extLst>
            </a:blip>
            <a:srcRect b="18937"/>
            <a:stretch/>
          </p:blipFill>
          <p:spPr>
            <a:xfrm>
              <a:off x="221754" y="645273"/>
              <a:ext cx="6501836" cy="4168989"/>
            </a:xfrm>
            <a:prstGeom prst="rect">
              <a:avLst/>
            </a:prstGeom>
          </p:spPr>
        </p:pic>
        <p:pic>
          <p:nvPicPr>
            <p:cNvPr id="11" name="Picture 10" descr="A logo for dairy conservation navigation&#10;&#10;AI-generated content may be incorrect.">
              <a:extLst>
                <a:ext uri="{FF2B5EF4-FFF2-40B4-BE49-F238E27FC236}">
                  <a16:creationId xmlns:a16="http://schemas.microsoft.com/office/drawing/2014/main" id="{D94A93E0-1FBD-6C12-7C31-9DED9101BAD9}"/>
                </a:ext>
              </a:extLst>
            </p:cNvPr>
            <p:cNvPicPr>
              <a:picLocks noChangeAspect="1"/>
            </p:cNvPicPr>
            <p:nvPr/>
          </p:nvPicPr>
          <p:blipFill>
            <a:blip r:embed="rId4">
              <a:extLst>
                <a:ext uri="{28A0092B-C50C-407E-A947-70E740481C1C}">
                  <a14:useLocalDpi xmlns:a14="http://schemas.microsoft.com/office/drawing/2010/main" val="0"/>
                </a:ext>
              </a:extLst>
            </a:blip>
            <a:srcRect l="-166" t="81695" r="166" b="-211"/>
            <a:stretch/>
          </p:blipFill>
          <p:spPr>
            <a:xfrm>
              <a:off x="221754" y="5077816"/>
              <a:ext cx="11229852" cy="1644782"/>
            </a:xfrm>
            <a:prstGeom prst="rect">
              <a:avLst/>
            </a:prstGeom>
          </p:spPr>
        </p:pic>
      </p:grpSp>
      <p:sp>
        <p:nvSpPr>
          <p:cNvPr id="14" name="Rectangle 13">
            <a:extLst>
              <a:ext uri="{FF2B5EF4-FFF2-40B4-BE49-F238E27FC236}">
                <a16:creationId xmlns:a16="http://schemas.microsoft.com/office/drawing/2014/main" id="{F9E1543C-A7FC-EF3A-A856-6CBE77969C9C}"/>
              </a:ext>
            </a:extLst>
          </p:cNvPr>
          <p:cNvSpPr/>
          <p:nvPr/>
        </p:nvSpPr>
        <p:spPr>
          <a:xfrm>
            <a:off x="2667215" y="1687005"/>
            <a:ext cx="5928145" cy="413657"/>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Funded and Developed by Dairy Management Inc. (DMI) </a:t>
            </a:r>
          </a:p>
        </p:txBody>
      </p:sp>
    </p:spTree>
    <p:extLst>
      <p:ext uri="{BB962C8B-B14F-4D97-AF65-F5344CB8AC3E}">
        <p14:creationId xmlns:p14="http://schemas.microsoft.com/office/powerpoint/2010/main" val="252525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091B04-0AD8-6D31-B9AF-F103DC2BF92A}"/>
              </a:ext>
            </a:extLst>
          </p:cNvPr>
          <p:cNvSpPr/>
          <p:nvPr/>
        </p:nvSpPr>
        <p:spPr>
          <a:xfrm>
            <a:off x="5962244" y="0"/>
            <a:ext cx="6228931" cy="6880398"/>
          </a:xfrm>
          <a:prstGeom prst="rect">
            <a:avLst/>
          </a:prstGeom>
          <a:solidFill>
            <a:srgbClr val="D0D3DF"/>
          </a:solidFill>
          <a:ln>
            <a:solidFill>
              <a:srgbClr val="BFC4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5235F"/>
              </a:solidFill>
              <a:sym typeface="Wingdings" panose="05000000000000000000" pitchFamily="2" charset="2"/>
            </a:endParaRPr>
          </a:p>
          <a:p>
            <a:pPr algn="ctr"/>
            <a:endParaRPr lang="en-US" sz="2400" b="1" dirty="0">
              <a:solidFill>
                <a:srgbClr val="15235F"/>
              </a:solidFill>
              <a:sym typeface="Wingdings" panose="05000000000000000000" pitchFamily="2" charset="2"/>
            </a:endParaRPr>
          </a:p>
          <a:p>
            <a:endParaRPr lang="en-US" sz="2000" dirty="0">
              <a:solidFill>
                <a:srgbClr val="15235F"/>
              </a:solidFill>
            </a:endParaRPr>
          </a:p>
          <a:p>
            <a:endParaRPr lang="en-US" sz="2000" dirty="0">
              <a:solidFill>
                <a:srgbClr val="15235F"/>
              </a:solidFill>
            </a:endParaRPr>
          </a:p>
        </p:txBody>
      </p:sp>
      <p:sp>
        <p:nvSpPr>
          <p:cNvPr id="7" name="Title 6">
            <a:extLst>
              <a:ext uri="{FF2B5EF4-FFF2-40B4-BE49-F238E27FC236}">
                <a16:creationId xmlns:a16="http://schemas.microsoft.com/office/drawing/2014/main" id="{D616F1A0-4E40-F5A4-5F7E-037CA0D75053}"/>
              </a:ext>
            </a:extLst>
          </p:cNvPr>
          <p:cNvSpPr>
            <a:spLocks noGrp="1"/>
          </p:cNvSpPr>
          <p:nvPr>
            <p:ph type="title"/>
          </p:nvPr>
        </p:nvSpPr>
        <p:spPr/>
        <p:txBody>
          <a:bodyPr/>
          <a:lstStyle/>
          <a:p>
            <a:r>
              <a:rPr lang="en-US" dirty="0"/>
              <a:t>Grants versus Loans</a:t>
            </a:r>
          </a:p>
        </p:txBody>
      </p:sp>
      <p:sp>
        <p:nvSpPr>
          <p:cNvPr id="8" name="Google Shape;142;p26">
            <a:extLst>
              <a:ext uri="{FF2B5EF4-FFF2-40B4-BE49-F238E27FC236}">
                <a16:creationId xmlns:a16="http://schemas.microsoft.com/office/drawing/2014/main" id="{E3CC2567-BF4B-830C-2F6D-6C5A9575275D}"/>
              </a:ext>
            </a:extLst>
          </p:cNvPr>
          <p:cNvSpPr/>
          <p:nvPr/>
        </p:nvSpPr>
        <p:spPr>
          <a:xfrm>
            <a:off x="600300" y="1806907"/>
            <a:ext cx="1180492" cy="1360800"/>
          </a:xfrm>
          <a:custGeom>
            <a:avLst/>
            <a:gdLst/>
            <a:ahLst/>
            <a:cxnLst/>
            <a:rect l="l" t="t" r="r" b="b"/>
            <a:pathLst>
              <a:path w="1109717" h="1279213" extrusionOk="0">
                <a:moveTo>
                  <a:pt x="0" y="0"/>
                </a:moveTo>
                <a:lnTo>
                  <a:pt x="1109717" y="0"/>
                </a:lnTo>
                <a:lnTo>
                  <a:pt x="1109717" y="1279213"/>
                </a:lnTo>
                <a:lnTo>
                  <a:pt x="0" y="1279213"/>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49;p26">
            <a:extLst>
              <a:ext uri="{FF2B5EF4-FFF2-40B4-BE49-F238E27FC236}">
                <a16:creationId xmlns:a16="http://schemas.microsoft.com/office/drawing/2014/main" id="{EE84964A-232C-E869-D804-0E4D8D95F6EE}"/>
              </a:ext>
            </a:extLst>
          </p:cNvPr>
          <p:cNvSpPr txBox="1"/>
          <p:nvPr/>
        </p:nvSpPr>
        <p:spPr>
          <a:xfrm>
            <a:off x="684092" y="3337330"/>
            <a:ext cx="4737762" cy="1034129"/>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2800" b="1" i="0" u="none" strike="noStrike" cap="none" dirty="0">
                <a:solidFill>
                  <a:schemeClr val="accent3"/>
                </a:solidFill>
                <a:latin typeface="Arial"/>
                <a:ea typeface="Arial"/>
                <a:cs typeface="Arial"/>
                <a:sym typeface="Arial"/>
              </a:rPr>
              <a:t>Grants</a:t>
            </a:r>
            <a:r>
              <a:rPr lang="en" sz="2800" b="0" i="0" u="none" strike="noStrike" cap="none" dirty="0">
                <a:solidFill>
                  <a:srgbClr val="171D4B"/>
                </a:solidFill>
                <a:latin typeface="Arial"/>
                <a:ea typeface="Arial"/>
                <a:cs typeface="Arial"/>
                <a:sym typeface="Arial"/>
              </a:rPr>
              <a:t> are a funding source to help on-farm projects</a:t>
            </a:r>
            <a:endParaRPr sz="800" dirty="0"/>
          </a:p>
        </p:txBody>
      </p:sp>
      <p:sp>
        <p:nvSpPr>
          <p:cNvPr id="12" name="Google Shape;146;p26">
            <a:extLst>
              <a:ext uri="{FF2B5EF4-FFF2-40B4-BE49-F238E27FC236}">
                <a16:creationId xmlns:a16="http://schemas.microsoft.com/office/drawing/2014/main" id="{2F049F3E-72C8-6068-D4BF-143A100CEF0F}"/>
              </a:ext>
            </a:extLst>
          </p:cNvPr>
          <p:cNvSpPr/>
          <p:nvPr/>
        </p:nvSpPr>
        <p:spPr>
          <a:xfrm>
            <a:off x="6690911" y="1961443"/>
            <a:ext cx="1302021" cy="1302021"/>
          </a:xfrm>
          <a:custGeom>
            <a:avLst/>
            <a:gdLst/>
            <a:ahLst/>
            <a:cxnLst/>
            <a:rect l="l" t="t" r="r" b="b"/>
            <a:pathLst>
              <a:path w="1279213" h="1279213" extrusionOk="0">
                <a:moveTo>
                  <a:pt x="0" y="0"/>
                </a:moveTo>
                <a:lnTo>
                  <a:pt x="1279212" y="0"/>
                </a:lnTo>
                <a:lnTo>
                  <a:pt x="1279212" y="1279213"/>
                </a:lnTo>
                <a:lnTo>
                  <a:pt x="0" y="1279213"/>
                </a:lnTo>
                <a:lnTo>
                  <a:pt x="0" y="0"/>
                </a:lnTo>
                <a:close/>
              </a:path>
            </a:pathLst>
          </a:custGeom>
          <a:blipFill rotWithShape="1">
            <a:blip r:embed="rId4">
              <a:alphaModFix/>
            </a:blip>
            <a:stretch>
              <a:fillRect/>
            </a:stretch>
          </a:blipFill>
          <a:ln>
            <a:noFill/>
          </a:ln>
        </p:spPr>
        <p:txBody>
          <a:bodyPr/>
          <a:lstStyle/>
          <a:p>
            <a:endParaRPr lang="en-US"/>
          </a:p>
        </p:txBody>
      </p:sp>
      <p:sp>
        <p:nvSpPr>
          <p:cNvPr id="13" name="Google Shape;151;p26">
            <a:extLst>
              <a:ext uri="{FF2B5EF4-FFF2-40B4-BE49-F238E27FC236}">
                <a16:creationId xmlns:a16="http://schemas.microsoft.com/office/drawing/2014/main" id="{8B6823D7-B6BF-2A8F-FB51-F635B7202B79}"/>
              </a:ext>
            </a:extLst>
          </p:cNvPr>
          <p:cNvSpPr txBox="1"/>
          <p:nvPr/>
        </p:nvSpPr>
        <p:spPr>
          <a:xfrm>
            <a:off x="6690910" y="3263464"/>
            <a:ext cx="5185531" cy="118186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200" b="0" i="0" u="none" strike="noStrike" cap="none" dirty="0">
                <a:solidFill>
                  <a:srgbClr val="171D4B"/>
                </a:solidFill>
                <a:latin typeface="Arial"/>
                <a:ea typeface="Arial"/>
                <a:cs typeface="Arial"/>
                <a:sym typeface="Arial"/>
              </a:rPr>
              <a:t>Unlike </a:t>
            </a:r>
            <a:r>
              <a:rPr lang="en" sz="3200" b="1" i="0" u="none" strike="noStrike" cap="none" dirty="0">
                <a:solidFill>
                  <a:schemeClr val="accent3"/>
                </a:solidFill>
                <a:latin typeface="Arial"/>
                <a:ea typeface="Arial"/>
                <a:cs typeface="Arial"/>
                <a:sym typeface="Arial"/>
              </a:rPr>
              <a:t>loans</a:t>
            </a:r>
            <a:r>
              <a:rPr lang="en" sz="3200" b="0" i="0" u="none" strike="noStrike" cap="none" dirty="0">
                <a:solidFill>
                  <a:srgbClr val="171D4B"/>
                </a:solidFill>
                <a:latin typeface="Arial"/>
                <a:ea typeface="Arial"/>
                <a:cs typeface="Arial"/>
                <a:sym typeface="Arial"/>
              </a:rPr>
              <a:t>, grants don’t have to be repaid</a:t>
            </a:r>
            <a:endParaRPr sz="900" dirty="0"/>
          </a:p>
        </p:txBody>
      </p:sp>
    </p:spTree>
    <p:extLst>
      <p:ext uri="{BB962C8B-B14F-4D97-AF65-F5344CB8AC3E}">
        <p14:creationId xmlns:p14="http://schemas.microsoft.com/office/powerpoint/2010/main" val="265001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54E88D-C8FA-9F16-C89D-CA0BD970678E}"/>
              </a:ext>
            </a:extLst>
          </p:cNvPr>
          <p:cNvSpPr>
            <a:spLocks noGrp="1"/>
          </p:cNvSpPr>
          <p:nvPr>
            <p:ph type="title"/>
          </p:nvPr>
        </p:nvSpPr>
        <p:spPr/>
        <p:txBody>
          <a:bodyPr>
            <a:normAutofit fontScale="90000"/>
          </a:bodyPr>
          <a:lstStyle/>
          <a:p>
            <a:pPr marL="0" marR="0" lvl="0" indent="0" algn="l" rtl="0">
              <a:lnSpc>
                <a:spcPct val="140000"/>
              </a:lnSpc>
              <a:spcBef>
                <a:spcPts val="0"/>
              </a:spcBef>
              <a:spcAft>
                <a:spcPts val="0"/>
              </a:spcAft>
              <a:buNone/>
            </a:pPr>
            <a:r>
              <a:rPr lang="en-US" sz="3600" b="1" dirty="0">
                <a:solidFill>
                  <a:srgbClr val="171D4B"/>
                </a:solidFill>
              </a:rPr>
              <a:t>What are competitive grant programs?</a:t>
            </a:r>
            <a:endParaRPr lang="en-US" sz="800" dirty="0"/>
          </a:p>
        </p:txBody>
      </p:sp>
      <p:sp>
        <p:nvSpPr>
          <p:cNvPr id="6" name="Google Shape;163;p27">
            <a:extLst>
              <a:ext uri="{FF2B5EF4-FFF2-40B4-BE49-F238E27FC236}">
                <a16:creationId xmlns:a16="http://schemas.microsoft.com/office/drawing/2014/main" id="{3FEA8EC2-FB7E-CA37-4D2B-F93A97F5D428}"/>
              </a:ext>
            </a:extLst>
          </p:cNvPr>
          <p:cNvSpPr txBox="1"/>
          <p:nvPr/>
        </p:nvSpPr>
        <p:spPr>
          <a:xfrm>
            <a:off x="691836" y="3142766"/>
            <a:ext cx="2928803" cy="1107996"/>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 sz="2400" b="1" dirty="0">
                <a:solidFill>
                  <a:srgbClr val="171D4B"/>
                </a:solidFill>
              </a:rPr>
              <a:t>Competitive application for limited funds</a:t>
            </a:r>
            <a:endParaRPr sz="500" dirty="0"/>
          </a:p>
        </p:txBody>
      </p:sp>
      <p:sp>
        <p:nvSpPr>
          <p:cNvPr id="7" name="Google Shape;164;p27">
            <a:extLst>
              <a:ext uri="{FF2B5EF4-FFF2-40B4-BE49-F238E27FC236}">
                <a16:creationId xmlns:a16="http://schemas.microsoft.com/office/drawing/2014/main" id="{AF7F0905-BA1A-32BC-566F-2A79CD329F74}"/>
              </a:ext>
            </a:extLst>
          </p:cNvPr>
          <p:cNvSpPr txBox="1"/>
          <p:nvPr/>
        </p:nvSpPr>
        <p:spPr>
          <a:xfrm>
            <a:off x="691836" y="4349070"/>
            <a:ext cx="2842379" cy="1772793"/>
          </a:xfrm>
          <a:prstGeom prst="rect">
            <a:avLst/>
          </a:prstGeom>
          <a:noFill/>
          <a:ln>
            <a:noFill/>
          </a:ln>
        </p:spPr>
        <p:txBody>
          <a:bodyPr spcFirstLastPara="1" wrap="square" lIns="0" tIns="0" rIns="0" bIns="0" anchor="t" anchorCtr="0">
            <a:spAutoFit/>
          </a:bodyPr>
          <a:lstStyle/>
          <a:p>
            <a:pPr marL="0" lvl="0" indent="0" rtl="0">
              <a:lnSpc>
                <a:spcPct val="120000"/>
              </a:lnSpc>
              <a:spcBef>
                <a:spcPts val="0"/>
              </a:spcBef>
              <a:spcAft>
                <a:spcPts val="0"/>
              </a:spcAft>
              <a:buClr>
                <a:schemeClr val="dk1"/>
              </a:buClr>
              <a:buFont typeface="Arial"/>
              <a:buNone/>
            </a:pPr>
            <a:r>
              <a:rPr lang="en" sz="1600" dirty="0">
                <a:solidFill>
                  <a:schemeClr val="dk1"/>
                </a:solidFill>
              </a:rPr>
              <a:t>Entities are required to apply and compete for limited funds, with funding agencies determining eligibility and allocation based on outlined criteria</a:t>
            </a:r>
            <a:endParaRPr sz="300" dirty="0"/>
          </a:p>
        </p:txBody>
      </p:sp>
      <p:sp>
        <p:nvSpPr>
          <p:cNvPr id="9" name="Google Shape;166;p27">
            <a:extLst>
              <a:ext uri="{FF2B5EF4-FFF2-40B4-BE49-F238E27FC236}">
                <a16:creationId xmlns:a16="http://schemas.microsoft.com/office/drawing/2014/main" id="{76ED253C-0BD4-BB3B-37B4-97E0CC9C2385}"/>
              </a:ext>
            </a:extLst>
          </p:cNvPr>
          <p:cNvSpPr txBox="1"/>
          <p:nvPr/>
        </p:nvSpPr>
        <p:spPr>
          <a:xfrm>
            <a:off x="4538837" y="3142766"/>
            <a:ext cx="2928803" cy="1107996"/>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 sz="2400" b="1" dirty="0">
                <a:solidFill>
                  <a:srgbClr val="171D4B"/>
                </a:solidFill>
              </a:rPr>
              <a:t>Communicated through NOFAs, RFPs, or RFAs</a:t>
            </a:r>
            <a:endParaRPr sz="500" dirty="0"/>
          </a:p>
        </p:txBody>
      </p:sp>
      <p:sp>
        <p:nvSpPr>
          <p:cNvPr id="10" name="Google Shape;167;p27">
            <a:extLst>
              <a:ext uri="{FF2B5EF4-FFF2-40B4-BE49-F238E27FC236}">
                <a16:creationId xmlns:a16="http://schemas.microsoft.com/office/drawing/2014/main" id="{4884DCE0-F040-4A2D-E717-3E4C583A2064}"/>
              </a:ext>
            </a:extLst>
          </p:cNvPr>
          <p:cNvSpPr txBox="1"/>
          <p:nvPr/>
        </p:nvSpPr>
        <p:spPr>
          <a:xfrm>
            <a:off x="4538837" y="4349070"/>
            <a:ext cx="3083647" cy="1477328"/>
          </a:xfrm>
          <a:prstGeom prst="rect">
            <a:avLst/>
          </a:prstGeom>
          <a:noFill/>
          <a:ln>
            <a:noFill/>
          </a:ln>
        </p:spPr>
        <p:txBody>
          <a:bodyPr spcFirstLastPara="1" wrap="square" lIns="0" tIns="0" rIns="0" bIns="0" anchor="t" anchorCtr="0">
            <a:spAutoFit/>
          </a:bodyPr>
          <a:lstStyle/>
          <a:p>
            <a:pPr marL="0" lvl="0" indent="0" rtl="0">
              <a:lnSpc>
                <a:spcPct val="120000"/>
              </a:lnSpc>
              <a:spcBef>
                <a:spcPts val="0"/>
              </a:spcBef>
              <a:spcAft>
                <a:spcPts val="0"/>
              </a:spcAft>
              <a:buClr>
                <a:schemeClr val="dk1"/>
              </a:buClr>
              <a:buFont typeface="Arial"/>
              <a:buNone/>
            </a:pPr>
            <a:r>
              <a:rPr lang="en" sz="1600" dirty="0">
                <a:solidFill>
                  <a:schemeClr val="dk1"/>
                </a:solidFill>
              </a:rPr>
              <a:t>Agencies announce and detail these opportunities through Notices of Funds Availability (NOFA), Request for Proposals or Applications (RFP / RFA)</a:t>
            </a:r>
            <a:endParaRPr sz="300" dirty="0"/>
          </a:p>
        </p:txBody>
      </p:sp>
      <p:sp>
        <p:nvSpPr>
          <p:cNvPr id="11" name="Google Shape;169;p27">
            <a:extLst>
              <a:ext uri="{FF2B5EF4-FFF2-40B4-BE49-F238E27FC236}">
                <a16:creationId xmlns:a16="http://schemas.microsoft.com/office/drawing/2014/main" id="{B352F712-821E-31B6-CD70-AAA454DB49D8}"/>
              </a:ext>
            </a:extLst>
          </p:cNvPr>
          <p:cNvSpPr txBox="1"/>
          <p:nvPr/>
        </p:nvSpPr>
        <p:spPr>
          <a:xfrm>
            <a:off x="8575825" y="3142766"/>
            <a:ext cx="2261100" cy="1107996"/>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 sz="2400" b="1" dirty="0">
                <a:solidFill>
                  <a:srgbClr val="171D4B"/>
                </a:solidFill>
              </a:rPr>
              <a:t>Different types for source and geography</a:t>
            </a:r>
            <a:endParaRPr sz="500" dirty="0"/>
          </a:p>
        </p:txBody>
      </p:sp>
      <p:sp>
        <p:nvSpPr>
          <p:cNvPr id="12" name="Google Shape;170;p27">
            <a:extLst>
              <a:ext uri="{FF2B5EF4-FFF2-40B4-BE49-F238E27FC236}">
                <a16:creationId xmlns:a16="http://schemas.microsoft.com/office/drawing/2014/main" id="{194A0B16-6A6C-BFDE-03EA-12BEB64F93AB}"/>
              </a:ext>
            </a:extLst>
          </p:cNvPr>
          <p:cNvSpPr txBox="1"/>
          <p:nvPr/>
        </p:nvSpPr>
        <p:spPr>
          <a:xfrm>
            <a:off x="8575825" y="4349070"/>
            <a:ext cx="2928802" cy="1181862"/>
          </a:xfrm>
          <a:prstGeom prst="rect">
            <a:avLst/>
          </a:prstGeom>
          <a:noFill/>
          <a:ln>
            <a:noFill/>
          </a:ln>
        </p:spPr>
        <p:txBody>
          <a:bodyPr spcFirstLastPara="1" wrap="square" lIns="0" tIns="0" rIns="0" bIns="0" anchor="t" anchorCtr="0">
            <a:spAutoFit/>
          </a:bodyPr>
          <a:lstStyle/>
          <a:p>
            <a:pPr marL="0" lvl="0" indent="0" rtl="0">
              <a:lnSpc>
                <a:spcPct val="120000"/>
              </a:lnSpc>
              <a:spcBef>
                <a:spcPts val="0"/>
              </a:spcBef>
              <a:spcAft>
                <a:spcPts val="0"/>
              </a:spcAft>
              <a:buClr>
                <a:schemeClr val="dk1"/>
              </a:buClr>
              <a:buFont typeface="Arial"/>
              <a:buNone/>
            </a:pPr>
            <a:r>
              <a:rPr lang="en" sz="1600" dirty="0">
                <a:solidFill>
                  <a:schemeClr val="dk1"/>
                </a:solidFill>
              </a:rPr>
              <a:t>These programs can be public or private and come from different geographic tiers (federal, regional, state or local)</a:t>
            </a:r>
            <a:endParaRPr sz="300" dirty="0"/>
          </a:p>
        </p:txBody>
      </p:sp>
      <p:pic>
        <p:nvPicPr>
          <p:cNvPr id="22" name="Picture 21" descr="A blue star in a circle with a ribbon&#10;&#10;Description automatically generated">
            <a:extLst>
              <a:ext uri="{FF2B5EF4-FFF2-40B4-BE49-F238E27FC236}">
                <a16:creationId xmlns:a16="http://schemas.microsoft.com/office/drawing/2014/main" id="{2DBEB25B-ACCE-B773-1F33-F02BF9EB5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36" y="1809021"/>
            <a:ext cx="940986" cy="1235437"/>
          </a:xfrm>
          <a:prstGeom prst="rect">
            <a:avLst/>
          </a:prstGeom>
        </p:spPr>
      </p:pic>
      <p:pic>
        <p:nvPicPr>
          <p:cNvPr id="23" name="Picture 22" descr="A blue and white chat bubbles&#10;&#10;Description automatically generated">
            <a:extLst>
              <a:ext uri="{FF2B5EF4-FFF2-40B4-BE49-F238E27FC236}">
                <a16:creationId xmlns:a16="http://schemas.microsoft.com/office/drawing/2014/main" id="{D4569D69-7C9B-00FC-D548-8FCC54D95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486" y="1859583"/>
            <a:ext cx="1461674" cy="1283183"/>
          </a:xfrm>
          <a:prstGeom prst="rect">
            <a:avLst/>
          </a:prstGeom>
        </p:spPr>
      </p:pic>
      <p:pic>
        <p:nvPicPr>
          <p:cNvPr id="25" name="Graphic 24" descr="Map with pin with solid fill">
            <a:extLst>
              <a:ext uri="{FF2B5EF4-FFF2-40B4-BE49-F238E27FC236}">
                <a16:creationId xmlns:a16="http://schemas.microsoft.com/office/drawing/2014/main" id="{AA5FBFBD-D5A2-3E6B-7FCD-2734EB7307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66364" y="1719633"/>
            <a:ext cx="1461674" cy="1461674"/>
          </a:xfrm>
          <a:prstGeom prst="rect">
            <a:avLst/>
          </a:prstGeom>
        </p:spPr>
      </p:pic>
    </p:spTree>
    <p:extLst>
      <p:ext uri="{BB962C8B-B14F-4D97-AF65-F5344CB8AC3E}">
        <p14:creationId xmlns:p14="http://schemas.microsoft.com/office/powerpoint/2010/main" val="328012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44C6909-8E5F-D415-59BC-CC310EF3DBF8}"/>
              </a:ext>
            </a:extLst>
          </p:cNvPr>
          <p:cNvSpPr/>
          <p:nvPr/>
        </p:nvSpPr>
        <p:spPr>
          <a:xfrm>
            <a:off x="0" y="1706599"/>
            <a:ext cx="5431179" cy="436400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5C87B4-BD9C-8666-4384-A9E2A8879A67}"/>
              </a:ext>
            </a:extLst>
          </p:cNvPr>
          <p:cNvSpPr/>
          <p:nvPr/>
        </p:nvSpPr>
        <p:spPr>
          <a:xfrm>
            <a:off x="5753099" y="1706599"/>
            <a:ext cx="6507261" cy="436400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DB51A63B-4477-AAF6-7CBB-95F82B23420D}"/>
              </a:ext>
            </a:extLst>
          </p:cNvPr>
          <p:cNvSpPr>
            <a:spLocks noGrp="1"/>
          </p:cNvSpPr>
          <p:nvPr>
            <p:ph sz="half" idx="1"/>
          </p:nvPr>
        </p:nvSpPr>
        <p:spPr>
          <a:xfrm>
            <a:off x="1674999" y="2049130"/>
            <a:ext cx="3756180" cy="1586455"/>
          </a:xfrm>
        </p:spPr>
        <p:txBody>
          <a:bodyPr>
            <a:normAutofit/>
          </a:bodyPr>
          <a:lstStyle/>
          <a:p>
            <a:pPr marL="0" indent="0">
              <a:buNone/>
            </a:pPr>
            <a:r>
              <a:rPr lang="en-US" sz="3200" b="1" dirty="0">
                <a:solidFill>
                  <a:srgbClr val="171D4B"/>
                </a:solidFill>
              </a:rPr>
              <a:t>Cost-share Programs</a:t>
            </a:r>
            <a:endParaRPr lang="en-US" dirty="0"/>
          </a:p>
        </p:txBody>
      </p:sp>
      <p:sp>
        <p:nvSpPr>
          <p:cNvPr id="3" name="Content Placeholder 2">
            <a:extLst>
              <a:ext uri="{FF2B5EF4-FFF2-40B4-BE49-F238E27FC236}">
                <a16:creationId xmlns:a16="http://schemas.microsoft.com/office/drawing/2014/main" id="{FB335066-777B-DE3F-5290-FB9956359341}"/>
              </a:ext>
            </a:extLst>
          </p:cNvPr>
          <p:cNvSpPr>
            <a:spLocks noGrp="1"/>
          </p:cNvSpPr>
          <p:nvPr>
            <p:ph sz="half" idx="2"/>
          </p:nvPr>
        </p:nvSpPr>
        <p:spPr>
          <a:xfrm>
            <a:off x="7078761" y="2446613"/>
            <a:ext cx="5181600" cy="774551"/>
          </a:xfrm>
        </p:spPr>
        <p:txBody>
          <a:bodyPr>
            <a:normAutofit/>
          </a:bodyPr>
          <a:lstStyle/>
          <a:p>
            <a:pPr marL="0" indent="0">
              <a:buNone/>
            </a:pPr>
            <a:r>
              <a:rPr lang="en-US" sz="3200" b="1" dirty="0">
                <a:solidFill>
                  <a:srgbClr val="171D4B"/>
                </a:solidFill>
              </a:rPr>
              <a:t>Proposal-based</a:t>
            </a:r>
            <a:endParaRPr lang="en-US" sz="3200" dirty="0"/>
          </a:p>
        </p:txBody>
      </p:sp>
      <p:sp>
        <p:nvSpPr>
          <p:cNvPr id="4" name="Title 3">
            <a:extLst>
              <a:ext uri="{FF2B5EF4-FFF2-40B4-BE49-F238E27FC236}">
                <a16:creationId xmlns:a16="http://schemas.microsoft.com/office/drawing/2014/main" id="{568549C0-1C7E-B212-A040-5F4359CF11D5}"/>
              </a:ext>
            </a:extLst>
          </p:cNvPr>
          <p:cNvSpPr>
            <a:spLocks noGrp="1"/>
          </p:cNvSpPr>
          <p:nvPr>
            <p:ph type="title"/>
          </p:nvPr>
        </p:nvSpPr>
        <p:spPr/>
        <p:txBody>
          <a:bodyPr>
            <a:normAutofit fontScale="90000"/>
          </a:bodyPr>
          <a:lstStyle/>
          <a:p>
            <a:r>
              <a:rPr lang="en-US" sz="3600" b="1" dirty="0">
                <a:solidFill>
                  <a:srgbClr val="171D4B"/>
                </a:solidFill>
              </a:rPr>
              <a:t>Two primary types of competitive grants in agriculture</a:t>
            </a:r>
            <a:endParaRPr lang="en-US" dirty="0"/>
          </a:p>
        </p:txBody>
      </p:sp>
      <p:sp>
        <p:nvSpPr>
          <p:cNvPr id="6" name="TextBox 5">
            <a:extLst>
              <a:ext uri="{FF2B5EF4-FFF2-40B4-BE49-F238E27FC236}">
                <a16:creationId xmlns:a16="http://schemas.microsoft.com/office/drawing/2014/main" id="{49A1A4BC-2192-98A4-4AFF-CA15A6CB4367}"/>
              </a:ext>
            </a:extLst>
          </p:cNvPr>
          <p:cNvSpPr txBox="1"/>
          <p:nvPr/>
        </p:nvSpPr>
        <p:spPr>
          <a:xfrm>
            <a:off x="502701" y="3080904"/>
            <a:ext cx="4510424" cy="2886239"/>
          </a:xfrm>
          <a:prstGeom prst="rect">
            <a:avLst/>
          </a:prstGeom>
          <a:noFill/>
        </p:spPr>
        <p:txBody>
          <a:bodyPr wrap="square">
            <a:spAutoFit/>
          </a:bodyPr>
          <a:lstStyle/>
          <a:p>
            <a:pPr marL="0" lvl="0" indent="0" rtl="0">
              <a:lnSpc>
                <a:spcPct val="120000"/>
              </a:lnSpc>
              <a:spcBef>
                <a:spcPts val="0"/>
              </a:spcBef>
              <a:spcAft>
                <a:spcPts val="600"/>
              </a:spcAft>
              <a:buSzPts val="1100"/>
              <a:buNone/>
            </a:pPr>
            <a:r>
              <a:rPr lang="en-US" dirty="0">
                <a:solidFill>
                  <a:schemeClr val="dk1"/>
                </a:solidFill>
              </a:rPr>
              <a:t>Agency covers a percentage of project costs at </a:t>
            </a:r>
            <a:r>
              <a:rPr lang="en-US" b="1" dirty="0">
                <a:solidFill>
                  <a:schemeClr val="dk1"/>
                </a:solidFill>
              </a:rPr>
              <a:t>set rates for set practices,</a:t>
            </a:r>
            <a:r>
              <a:rPr lang="en-US" dirty="0">
                <a:solidFill>
                  <a:schemeClr val="dk1"/>
                </a:solidFill>
              </a:rPr>
              <a:t> depending on the practice type</a:t>
            </a:r>
          </a:p>
          <a:p>
            <a:pPr marL="0" lvl="0" indent="0" rtl="0">
              <a:lnSpc>
                <a:spcPct val="120000"/>
              </a:lnSpc>
              <a:spcBef>
                <a:spcPts val="0"/>
              </a:spcBef>
              <a:spcAft>
                <a:spcPts val="600"/>
              </a:spcAft>
              <a:buSzPts val="1100"/>
              <a:buNone/>
            </a:pPr>
            <a:r>
              <a:rPr lang="en-US" dirty="0">
                <a:solidFill>
                  <a:schemeClr val="dk1"/>
                </a:solidFill>
              </a:rPr>
              <a:t>Applicant covers the remainder of the project costs</a:t>
            </a:r>
          </a:p>
          <a:p>
            <a:pPr marL="0" lvl="0" indent="0" rtl="0">
              <a:lnSpc>
                <a:spcPct val="120000"/>
              </a:lnSpc>
              <a:spcBef>
                <a:spcPts val="0"/>
              </a:spcBef>
              <a:spcAft>
                <a:spcPts val="600"/>
              </a:spcAft>
              <a:buSzPts val="1100"/>
              <a:buNone/>
            </a:pPr>
            <a:r>
              <a:rPr lang="en-US" dirty="0">
                <a:solidFill>
                  <a:schemeClr val="dk1"/>
                </a:solidFill>
              </a:rPr>
              <a:t>The rates and supported project types are </a:t>
            </a:r>
            <a:r>
              <a:rPr lang="en-US" b="1" dirty="0">
                <a:solidFill>
                  <a:schemeClr val="dk1"/>
                </a:solidFill>
              </a:rPr>
              <a:t>dependent on each state</a:t>
            </a:r>
            <a:r>
              <a:rPr lang="en-US" dirty="0">
                <a:solidFill>
                  <a:schemeClr val="dk1"/>
                </a:solidFill>
              </a:rPr>
              <a:t> or </a:t>
            </a:r>
            <a:r>
              <a:rPr lang="en-US" b="1" dirty="0">
                <a:solidFill>
                  <a:schemeClr val="dk1"/>
                </a:solidFill>
              </a:rPr>
              <a:t>your local office</a:t>
            </a:r>
          </a:p>
        </p:txBody>
      </p:sp>
      <p:sp>
        <p:nvSpPr>
          <p:cNvPr id="7" name="TextBox 6">
            <a:extLst>
              <a:ext uri="{FF2B5EF4-FFF2-40B4-BE49-F238E27FC236}">
                <a16:creationId xmlns:a16="http://schemas.microsoft.com/office/drawing/2014/main" id="{98F93B01-FBAA-217B-2CF3-CCEFF9FB7986}"/>
              </a:ext>
            </a:extLst>
          </p:cNvPr>
          <p:cNvSpPr txBox="1"/>
          <p:nvPr/>
        </p:nvSpPr>
        <p:spPr>
          <a:xfrm>
            <a:off x="6129239" y="3080904"/>
            <a:ext cx="5188772" cy="2476897"/>
          </a:xfrm>
          <a:prstGeom prst="rect">
            <a:avLst/>
          </a:prstGeom>
          <a:noFill/>
        </p:spPr>
        <p:txBody>
          <a:bodyPr wrap="square">
            <a:spAutoFit/>
          </a:bodyPr>
          <a:lstStyle/>
          <a:p>
            <a:pPr marL="0" lvl="0" indent="0" rtl="0">
              <a:lnSpc>
                <a:spcPct val="120000"/>
              </a:lnSpc>
              <a:spcBef>
                <a:spcPts val="0"/>
              </a:spcBef>
              <a:spcAft>
                <a:spcPts val="600"/>
              </a:spcAft>
              <a:buSzPts val="1100"/>
              <a:buNone/>
            </a:pPr>
            <a:r>
              <a:rPr lang="en-US" dirty="0">
                <a:solidFill>
                  <a:schemeClr val="dk1"/>
                </a:solidFill>
              </a:rPr>
              <a:t>Applicants need to submit </a:t>
            </a:r>
            <a:r>
              <a:rPr lang="en-US" b="1" dirty="0">
                <a:solidFill>
                  <a:schemeClr val="dk1"/>
                </a:solidFill>
              </a:rPr>
              <a:t>detailed proposals</a:t>
            </a:r>
            <a:r>
              <a:rPr lang="en-US" dirty="0">
                <a:solidFill>
                  <a:schemeClr val="dk1"/>
                </a:solidFill>
              </a:rPr>
              <a:t> outlining their project goals, budget, and expected outcomes, with </a:t>
            </a:r>
            <a:r>
              <a:rPr lang="en-US" b="1" dirty="0">
                <a:solidFill>
                  <a:schemeClr val="dk1"/>
                </a:solidFill>
              </a:rPr>
              <a:t>funding awarded based on merit and alignment with the agency’s priorities</a:t>
            </a:r>
            <a:endParaRPr lang="en-US" dirty="0">
              <a:solidFill>
                <a:schemeClr val="dk1"/>
              </a:solidFill>
            </a:endParaRPr>
          </a:p>
          <a:p>
            <a:pPr marL="0" lvl="0" indent="0" rtl="0">
              <a:lnSpc>
                <a:spcPct val="120000"/>
              </a:lnSpc>
              <a:spcBef>
                <a:spcPts val="0"/>
              </a:spcBef>
              <a:spcAft>
                <a:spcPts val="600"/>
              </a:spcAft>
              <a:buClr>
                <a:schemeClr val="dk1"/>
              </a:buClr>
              <a:buSzPts val="1100"/>
              <a:buFont typeface="Arial"/>
              <a:buNone/>
            </a:pPr>
            <a:r>
              <a:rPr lang="en-US" dirty="0">
                <a:solidFill>
                  <a:schemeClr val="dk1"/>
                </a:solidFill>
              </a:rPr>
              <a:t>Funding amount: applicants apply for a specific dollar amount based on planned activities. There are usually </a:t>
            </a:r>
            <a:r>
              <a:rPr lang="en-US" b="1" dirty="0">
                <a:solidFill>
                  <a:schemeClr val="dk1"/>
                </a:solidFill>
              </a:rPr>
              <a:t>no set rates for practices</a:t>
            </a:r>
          </a:p>
        </p:txBody>
      </p:sp>
      <p:pic>
        <p:nvPicPr>
          <p:cNvPr id="11" name="Picture 10">
            <a:extLst>
              <a:ext uri="{FF2B5EF4-FFF2-40B4-BE49-F238E27FC236}">
                <a16:creationId xmlns:a16="http://schemas.microsoft.com/office/drawing/2014/main" id="{13451F74-B25F-3612-462E-5C5DA11C2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461" y="2049130"/>
            <a:ext cx="766816" cy="871167"/>
          </a:xfrm>
          <a:prstGeom prst="rect">
            <a:avLst/>
          </a:prstGeom>
        </p:spPr>
      </p:pic>
      <p:grpSp>
        <p:nvGrpSpPr>
          <p:cNvPr id="12" name="Group 11">
            <a:extLst>
              <a:ext uri="{FF2B5EF4-FFF2-40B4-BE49-F238E27FC236}">
                <a16:creationId xmlns:a16="http://schemas.microsoft.com/office/drawing/2014/main" id="{27C7CFCE-B41C-1175-988E-FD9CB93DDFEF}"/>
              </a:ext>
            </a:extLst>
          </p:cNvPr>
          <p:cNvGrpSpPr/>
          <p:nvPr/>
        </p:nvGrpSpPr>
        <p:grpSpPr>
          <a:xfrm>
            <a:off x="629304" y="2049130"/>
            <a:ext cx="909174" cy="907287"/>
            <a:chOff x="-4569022" y="10814469"/>
            <a:chExt cx="909174" cy="907287"/>
          </a:xfrm>
        </p:grpSpPr>
        <p:sp>
          <p:nvSpPr>
            <p:cNvPr id="13" name="Freeform: Shape 12">
              <a:extLst>
                <a:ext uri="{FF2B5EF4-FFF2-40B4-BE49-F238E27FC236}">
                  <a16:creationId xmlns:a16="http://schemas.microsoft.com/office/drawing/2014/main" id="{4048F4E9-61CD-0387-777D-0DF93904179E}"/>
                </a:ext>
              </a:extLst>
            </p:cNvPr>
            <p:cNvSpPr/>
            <p:nvPr/>
          </p:nvSpPr>
          <p:spPr>
            <a:xfrm>
              <a:off x="-4569022" y="10872274"/>
              <a:ext cx="850717" cy="849482"/>
            </a:xfrm>
            <a:custGeom>
              <a:avLst/>
              <a:gdLst>
                <a:gd name="connsiteX0" fmla="*/ 508552 w 850717"/>
                <a:gd name="connsiteY0" fmla="*/ 5455 h 849482"/>
                <a:gd name="connsiteX1" fmla="*/ 508552 w 850717"/>
                <a:gd name="connsiteY1" fmla="*/ 25172 h 849482"/>
                <a:gd name="connsiteX2" fmla="*/ 504552 w 850717"/>
                <a:gd name="connsiteY2" fmla="*/ 97657 h 849482"/>
                <a:gd name="connsiteX3" fmla="*/ 499027 w 850717"/>
                <a:gd name="connsiteY3" fmla="*/ 196050 h 849482"/>
                <a:gd name="connsiteX4" fmla="*/ 493503 w 850717"/>
                <a:gd name="connsiteY4" fmla="*/ 293777 h 849482"/>
                <a:gd name="connsiteX5" fmla="*/ 490169 w 850717"/>
                <a:gd name="connsiteY5" fmla="*/ 349117 h 849482"/>
                <a:gd name="connsiteX6" fmla="*/ 490169 w 850717"/>
                <a:gd name="connsiteY6" fmla="*/ 354451 h 849482"/>
                <a:gd name="connsiteX7" fmla="*/ 606946 w 850717"/>
                <a:gd name="connsiteY7" fmla="*/ 346259 h 849482"/>
                <a:gd name="connsiteX8" fmla="*/ 724389 w 850717"/>
                <a:gd name="connsiteY8" fmla="*/ 336544 h 849482"/>
                <a:gd name="connsiteX9" fmla="*/ 841832 w 850717"/>
                <a:gd name="connsiteY9" fmla="*/ 327114 h 849482"/>
                <a:gd name="connsiteX10" fmla="*/ 844594 w 850717"/>
                <a:gd name="connsiteY10" fmla="*/ 340449 h 849482"/>
                <a:gd name="connsiteX11" fmla="*/ 849928 w 850717"/>
                <a:gd name="connsiteY11" fmla="*/ 435985 h 849482"/>
                <a:gd name="connsiteX12" fmla="*/ 785539 w 850717"/>
                <a:gd name="connsiteY12" fmla="*/ 632867 h 849482"/>
                <a:gd name="connsiteX13" fmla="*/ 581323 w 850717"/>
                <a:gd name="connsiteY13" fmla="*/ 796792 h 849482"/>
                <a:gd name="connsiteX14" fmla="*/ 482168 w 850717"/>
                <a:gd name="connsiteY14" fmla="*/ 819652 h 849482"/>
                <a:gd name="connsiteX15" fmla="*/ 306622 w 850717"/>
                <a:gd name="connsiteY15" fmla="*/ 800030 h 849482"/>
                <a:gd name="connsiteX16" fmla="*/ 295192 w 850717"/>
                <a:gd name="connsiteY16" fmla="*/ 802602 h 849482"/>
                <a:gd name="connsiteX17" fmla="*/ 193465 w 850717"/>
                <a:gd name="connsiteY17" fmla="*/ 848513 h 849482"/>
                <a:gd name="connsiteX18" fmla="*/ 3918 w 850717"/>
                <a:gd name="connsiteY18" fmla="*/ 708114 h 849482"/>
                <a:gd name="connsiteX19" fmla="*/ 13 w 850717"/>
                <a:gd name="connsiteY19" fmla="*/ 675539 h 849482"/>
                <a:gd name="connsiteX20" fmla="*/ 45352 w 850717"/>
                <a:gd name="connsiteY20" fmla="*/ 557429 h 849482"/>
                <a:gd name="connsiteX21" fmla="*/ 48971 w 850717"/>
                <a:gd name="connsiteY21" fmla="*/ 540093 h 849482"/>
                <a:gd name="connsiteX22" fmla="*/ 29064 w 850717"/>
                <a:gd name="connsiteY22" fmla="*/ 437604 h 849482"/>
                <a:gd name="connsiteX23" fmla="*/ 95263 w 850717"/>
                <a:gd name="connsiteY23" fmla="*/ 185858 h 849482"/>
                <a:gd name="connsiteX24" fmla="*/ 247758 w 850717"/>
                <a:gd name="connsiteY24" fmla="*/ 47174 h 849482"/>
                <a:gd name="connsiteX25" fmla="*/ 376536 w 850717"/>
                <a:gd name="connsiteY25" fmla="*/ 4693 h 849482"/>
                <a:gd name="connsiteX26" fmla="*/ 461975 w 850717"/>
                <a:gd name="connsiteY26" fmla="*/ 597 h 849482"/>
                <a:gd name="connsiteX27" fmla="*/ 508552 w 850717"/>
                <a:gd name="connsiteY27" fmla="*/ 5264 h 849482"/>
                <a:gd name="connsiteX28" fmla="*/ 319862 w 850717"/>
                <a:gd name="connsiteY28" fmla="*/ 774980 h 849482"/>
                <a:gd name="connsiteX29" fmla="*/ 709054 w 850717"/>
                <a:gd name="connsiteY29" fmla="*/ 683635 h 849482"/>
                <a:gd name="connsiteX30" fmla="*/ 811638 w 850717"/>
                <a:gd name="connsiteY30" fmla="*/ 503993 h 849482"/>
                <a:gd name="connsiteX31" fmla="*/ 818972 w 850717"/>
                <a:gd name="connsiteY31" fmla="*/ 356737 h 849482"/>
                <a:gd name="connsiteX32" fmla="*/ 639521 w 850717"/>
                <a:gd name="connsiteY32" fmla="*/ 371310 h 849482"/>
                <a:gd name="connsiteX33" fmla="*/ 460451 w 850717"/>
                <a:gd name="connsiteY33" fmla="*/ 385788 h 849482"/>
                <a:gd name="connsiteX34" fmla="*/ 480263 w 850717"/>
                <a:gd name="connsiteY34" fmla="*/ 30601 h 849482"/>
                <a:gd name="connsiteX35" fmla="*/ 134029 w 850717"/>
                <a:gd name="connsiteY35" fmla="*/ 179000 h 849482"/>
                <a:gd name="connsiteX36" fmla="*/ 75355 w 850717"/>
                <a:gd name="connsiteY36" fmla="*/ 530378 h 849482"/>
                <a:gd name="connsiteX37" fmla="*/ 194894 w 850717"/>
                <a:gd name="connsiteY37" fmla="*/ 500183 h 849482"/>
                <a:gd name="connsiteX38" fmla="*/ 304908 w 850717"/>
                <a:gd name="connsiteY38" fmla="*/ 555714 h 849482"/>
                <a:gd name="connsiteX39" fmla="*/ 349104 w 850717"/>
                <a:gd name="connsiteY39" fmla="*/ 647535 h 849482"/>
                <a:gd name="connsiteX40" fmla="*/ 319576 w 850717"/>
                <a:gd name="connsiteY40" fmla="*/ 775075 h 849482"/>
                <a:gd name="connsiteX41" fmla="*/ 165557 w 850717"/>
                <a:gd name="connsiteY41" fmla="*/ 576002 h 849482"/>
                <a:gd name="connsiteX42" fmla="*/ 157842 w 850717"/>
                <a:gd name="connsiteY42" fmla="*/ 578193 h 849482"/>
                <a:gd name="connsiteX43" fmla="*/ 128314 w 850717"/>
                <a:gd name="connsiteY43" fmla="*/ 602768 h 849482"/>
                <a:gd name="connsiteX44" fmla="*/ 122504 w 850717"/>
                <a:gd name="connsiteY44" fmla="*/ 640772 h 849482"/>
                <a:gd name="connsiteX45" fmla="*/ 150317 w 850717"/>
                <a:gd name="connsiteY45" fmla="*/ 679730 h 849482"/>
                <a:gd name="connsiteX46" fmla="*/ 170320 w 850717"/>
                <a:gd name="connsiteY46" fmla="*/ 688588 h 849482"/>
                <a:gd name="connsiteX47" fmla="*/ 189465 w 850717"/>
                <a:gd name="connsiteY47" fmla="*/ 697637 h 849482"/>
                <a:gd name="connsiteX48" fmla="*/ 198323 w 850717"/>
                <a:gd name="connsiteY48" fmla="*/ 716687 h 849482"/>
                <a:gd name="connsiteX49" fmla="*/ 184226 w 850717"/>
                <a:gd name="connsiteY49" fmla="*/ 733355 h 849482"/>
                <a:gd name="connsiteX50" fmla="*/ 151270 w 850717"/>
                <a:gd name="connsiteY50" fmla="*/ 716306 h 849482"/>
                <a:gd name="connsiteX51" fmla="*/ 147841 w 850717"/>
                <a:gd name="connsiteY51" fmla="*/ 705066 h 849482"/>
                <a:gd name="connsiteX52" fmla="*/ 115932 w 850717"/>
                <a:gd name="connsiteY52" fmla="*/ 714305 h 849482"/>
                <a:gd name="connsiteX53" fmla="*/ 165748 w 850717"/>
                <a:gd name="connsiteY53" fmla="*/ 766502 h 849482"/>
                <a:gd name="connsiteX54" fmla="*/ 165748 w 850717"/>
                <a:gd name="connsiteY54" fmla="*/ 792220 h 849482"/>
                <a:gd name="connsiteX55" fmla="*/ 186798 w 850717"/>
                <a:gd name="connsiteY55" fmla="*/ 792220 h 849482"/>
                <a:gd name="connsiteX56" fmla="*/ 186798 w 850717"/>
                <a:gd name="connsiteY56" fmla="*/ 767169 h 849482"/>
                <a:gd name="connsiteX57" fmla="*/ 188608 w 850717"/>
                <a:gd name="connsiteY57" fmla="*/ 766026 h 849482"/>
                <a:gd name="connsiteX58" fmla="*/ 193275 w 850717"/>
                <a:gd name="connsiteY58" fmla="*/ 765074 h 849482"/>
                <a:gd name="connsiteX59" fmla="*/ 231184 w 850717"/>
                <a:gd name="connsiteY59" fmla="*/ 733736 h 849482"/>
                <a:gd name="connsiteX60" fmla="*/ 235756 w 850717"/>
                <a:gd name="connsiteY60" fmla="*/ 713162 h 849482"/>
                <a:gd name="connsiteX61" fmla="*/ 205657 w 850717"/>
                <a:gd name="connsiteY61" fmla="*/ 658965 h 849482"/>
                <a:gd name="connsiteX62" fmla="*/ 181940 w 850717"/>
                <a:gd name="connsiteY62" fmla="*/ 648202 h 849482"/>
                <a:gd name="connsiteX63" fmla="*/ 164986 w 850717"/>
                <a:gd name="connsiteY63" fmla="*/ 639344 h 849482"/>
                <a:gd name="connsiteX64" fmla="*/ 160509 w 850717"/>
                <a:gd name="connsiteY64" fmla="*/ 617150 h 849482"/>
                <a:gd name="connsiteX65" fmla="*/ 180226 w 850717"/>
                <a:gd name="connsiteY65" fmla="*/ 606863 h 849482"/>
                <a:gd name="connsiteX66" fmla="*/ 195942 w 850717"/>
                <a:gd name="connsiteY66" fmla="*/ 619055 h 849482"/>
                <a:gd name="connsiteX67" fmla="*/ 202514 w 850717"/>
                <a:gd name="connsiteY67" fmla="*/ 632486 h 849482"/>
                <a:gd name="connsiteX68" fmla="*/ 230899 w 850717"/>
                <a:gd name="connsiteY68" fmla="*/ 619341 h 849482"/>
                <a:gd name="connsiteX69" fmla="*/ 186798 w 850717"/>
                <a:gd name="connsiteY69" fmla="*/ 576098 h 849482"/>
                <a:gd name="connsiteX70" fmla="*/ 186798 w 850717"/>
                <a:gd name="connsiteY70" fmla="*/ 556095 h 849482"/>
                <a:gd name="connsiteX71" fmla="*/ 165557 w 850717"/>
                <a:gd name="connsiteY71" fmla="*/ 556286 h 849482"/>
                <a:gd name="connsiteX72" fmla="*/ 165557 w 850717"/>
                <a:gd name="connsiteY72" fmla="*/ 576002 h 84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0717" h="849482">
                  <a:moveTo>
                    <a:pt x="508552" y="5455"/>
                  </a:moveTo>
                  <a:cubicBezTo>
                    <a:pt x="508552" y="12980"/>
                    <a:pt x="508838" y="19076"/>
                    <a:pt x="508552" y="25172"/>
                  </a:cubicBezTo>
                  <a:cubicBezTo>
                    <a:pt x="507314" y="49365"/>
                    <a:pt x="505885" y="73463"/>
                    <a:pt x="504552" y="97657"/>
                  </a:cubicBezTo>
                  <a:cubicBezTo>
                    <a:pt x="502742" y="130423"/>
                    <a:pt x="500932" y="163284"/>
                    <a:pt x="499027" y="196050"/>
                  </a:cubicBezTo>
                  <a:cubicBezTo>
                    <a:pt x="497218" y="228626"/>
                    <a:pt x="495408" y="261201"/>
                    <a:pt x="493503" y="293777"/>
                  </a:cubicBezTo>
                  <a:cubicBezTo>
                    <a:pt x="492455" y="312255"/>
                    <a:pt x="491217" y="330638"/>
                    <a:pt x="490169" y="349117"/>
                  </a:cubicBezTo>
                  <a:cubicBezTo>
                    <a:pt x="490074" y="350927"/>
                    <a:pt x="490169" y="352736"/>
                    <a:pt x="490169" y="354451"/>
                  </a:cubicBezTo>
                  <a:cubicBezTo>
                    <a:pt x="495789" y="355784"/>
                    <a:pt x="557892" y="351022"/>
                    <a:pt x="606946" y="346259"/>
                  </a:cubicBezTo>
                  <a:cubicBezTo>
                    <a:pt x="645998" y="342545"/>
                    <a:pt x="685241" y="339782"/>
                    <a:pt x="724389" y="336544"/>
                  </a:cubicBezTo>
                  <a:cubicBezTo>
                    <a:pt x="763251" y="333401"/>
                    <a:pt x="802208" y="330353"/>
                    <a:pt x="841832" y="327114"/>
                  </a:cubicBezTo>
                  <a:cubicBezTo>
                    <a:pt x="842785" y="331781"/>
                    <a:pt x="843832" y="336068"/>
                    <a:pt x="844594" y="340449"/>
                  </a:cubicBezTo>
                  <a:cubicBezTo>
                    <a:pt x="850119" y="372072"/>
                    <a:pt x="851929" y="403981"/>
                    <a:pt x="849928" y="435985"/>
                  </a:cubicBezTo>
                  <a:cubicBezTo>
                    <a:pt x="845452" y="507137"/>
                    <a:pt x="824401" y="573050"/>
                    <a:pt x="785539" y="632867"/>
                  </a:cubicBezTo>
                  <a:cubicBezTo>
                    <a:pt x="735533" y="709924"/>
                    <a:pt x="667429" y="764597"/>
                    <a:pt x="581323" y="796792"/>
                  </a:cubicBezTo>
                  <a:cubicBezTo>
                    <a:pt x="549319" y="808793"/>
                    <a:pt x="516172" y="816128"/>
                    <a:pt x="482168" y="819652"/>
                  </a:cubicBezTo>
                  <a:cubicBezTo>
                    <a:pt x="422161" y="825938"/>
                    <a:pt x="363677" y="819176"/>
                    <a:pt x="306622" y="800030"/>
                  </a:cubicBezTo>
                  <a:cubicBezTo>
                    <a:pt x="301765" y="798411"/>
                    <a:pt x="298812" y="799268"/>
                    <a:pt x="295192" y="802602"/>
                  </a:cubicBezTo>
                  <a:cubicBezTo>
                    <a:pt x="266427" y="829177"/>
                    <a:pt x="232518" y="844322"/>
                    <a:pt x="193465" y="848513"/>
                  </a:cubicBezTo>
                  <a:cubicBezTo>
                    <a:pt x="106312" y="857847"/>
                    <a:pt x="21825" y="798983"/>
                    <a:pt x="3918" y="708114"/>
                  </a:cubicBezTo>
                  <a:cubicBezTo>
                    <a:pt x="1822" y="697446"/>
                    <a:pt x="-178" y="686397"/>
                    <a:pt x="13" y="675539"/>
                  </a:cubicBezTo>
                  <a:cubicBezTo>
                    <a:pt x="1060" y="630866"/>
                    <a:pt x="14967" y="590766"/>
                    <a:pt x="45352" y="557429"/>
                  </a:cubicBezTo>
                  <a:cubicBezTo>
                    <a:pt x="50495" y="551809"/>
                    <a:pt x="51448" y="547332"/>
                    <a:pt x="48971" y="540093"/>
                  </a:cubicBezTo>
                  <a:cubicBezTo>
                    <a:pt x="37541" y="506946"/>
                    <a:pt x="31159" y="472656"/>
                    <a:pt x="29064" y="437604"/>
                  </a:cubicBezTo>
                  <a:cubicBezTo>
                    <a:pt x="23539" y="346450"/>
                    <a:pt x="45447" y="262344"/>
                    <a:pt x="95263" y="185858"/>
                  </a:cubicBezTo>
                  <a:cubicBezTo>
                    <a:pt x="133934" y="126518"/>
                    <a:pt x="185083" y="80417"/>
                    <a:pt x="247758" y="47174"/>
                  </a:cubicBezTo>
                  <a:cubicBezTo>
                    <a:pt x="288239" y="25743"/>
                    <a:pt x="331292" y="11741"/>
                    <a:pt x="376536" y="4693"/>
                  </a:cubicBezTo>
                  <a:cubicBezTo>
                    <a:pt x="404825" y="216"/>
                    <a:pt x="433400" y="-832"/>
                    <a:pt x="461975" y="597"/>
                  </a:cubicBezTo>
                  <a:cubicBezTo>
                    <a:pt x="477406" y="1359"/>
                    <a:pt x="492836" y="3645"/>
                    <a:pt x="508552" y="5264"/>
                  </a:cubicBezTo>
                  <a:close/>
                  <a:moveTo>
                    <a:pt x="319862" y="774980"/>
                  </a:moveTo>
                  <a:cubicBezTo>
                    <a:pt x="436734" y="814985"/>
                    <a:pt x="593706" y="797363"/>
                    <a:pt x="709054" y="683635"/>
                  </a:cubicBezTo>
                  <a:cubicBezTo>
                    <a:pt x="760012" y="633438"/>
                    <a:pt x="794302" y="573431"/>
                    <a:pt x="811638" y="503993"/>
                  </a:cubicBezTo>
                  <a:cubicBezTo>
                    <a:pt x="823735" y="455702"/>
                    <a:pt x="826402" y="406934"/>
                    <a:pt x="818972" y="356737"/>
                  </a:cubicBezTo>
                  <a:cubicBezTo>
                    <a:pt x="758679" y="361690"/>
                    <a:pt x="699148" y="366548"/>
                    <a:pt x="639521" y="371310"/>
                  </a:cubicBezTo>
                  <a:cubicBezTo>
                    <a:pt x="579990" y="376168"/>
                    <a:pt x="520459" y="381216"/>
                    <a:pt x="460451" y="385788"/>
                  </a:cubicBezTo>
                  <a:cubicBezTo>
                    <a:pt x="467119" y="266630"/>
                    <a:pt x="473691" y="148520"/>
                    <a:pt x="480263" y="30601"/>
                  </a:cubicBezTo>
                  <a:cubicBezTo>
                    <a:pt x="375012" y="16790"/>
                    <a:pt x="230422" y="53175"/>
                    <a:pt x="134029" y="179000"/>
                  </a:cubicBezTo>
                  <a:cubicBezTo>
                    <a:pt x="44780" y="295491"/>
                    <a:pt x="41923" y="437604"/>
                    <a:pt x="75355" y="530378"/>
                  </a:cubicBezTo>
                  <a:cubicBezTo>
                    <a:pt x="111646" y="505898"/>
                    <a:pt x="151555" y="495516"/>
                    <a:pt x="194894" y="500183"/>
                  </a:cubicBezTo>
                  <a:cubicBezTo>
                    <a:pt x="238423" y="504851"/>
                    <a:pt x="275190" y="523710"/>
                    <a:pt x="304908" y="555714"/>
                  </a:cubicBezTo>
                  <a:cubicBezTo>
                    <a:pt x="329006" y="581717"/>
                    <a:pt x="343960" y="612483"/>
                    <a:pt x="349104" y="647535"/>
                  </a:cubicBezTo>
                  <a:cubicBezTo>
                    <a:pt x="355867" y="693446"/>
                    <a:pt x="346056" y="735927"/>
                    <a:pt x="319576" y="775075"/>
                  </a:cubicBezTo>
                  <a:close/>
                  <a:moveTo>
                    <a:pt x="165557" y="576002"/>
                  </a:moveTo>
                  <a:cubicBezTo>
                    <a:pt x="162223" y="576955"/>
                    <a:pt x="160033" y="577526"/>
                    <a:pt x="157842" y="578193"/>
                  </a:cubicBezTo>
                  <a:cubicBezTo>
                    <a:pt x="144221" y="581813"/>
                    <a:pt x="134506" y="590099"/>
                    <a:pt x="128314" y="602768"/>
                  </a:cubicBezTo>
                  <a:cubicBezTo>
                    <a:pt x="122409" y="614864"/>
                    <a:pt x="120599" y="627628"/>
                    <a:pt x="122504" y="640772"/>
                  </a:cubicBezTo>
                  <a:cubicBezTo>
                    <a:pt x="124981" y="658489"/>
                    <a:pt x="134125" y="671824"/>
                    <a:pt x="150317" y="679730"/>
                  </a:cubicBezTo>
                  <a:cubicBezTo>
                    <a:pt x="156889" y="682968"/>
                    <a:pt x="163652" y="685635"/>
                    <a:pt x="170320" y="688588"/>
                  </a:cubicBezTo>
                  <a:cubicBezTo>
                    <a:pt x="176797" y="691541"/>
                    <a:pt x="183369" y="694208"/>
                    <a:pt x="189465" y="697637"/>
                  </a:cubicBezTo>
                  <a:cubicBezTo>
                    <a:pt x="196799" y="701637"/>
                    <a:pt x="199752" y="708590"/>
                    <a:pt x="198323" y="716687"/>
                  </a:cubicBezTo>
                  <a:cubicBezTo>
                    <a:pt x="196894" y="724878"/>
                    <a:pt x="192989" y="731069"/>
                    <a:pt x="184226" y="733355"/>
                  </a:cubicBezTo>
                  <a:cubicBezTo>
                    <a:pt x="169367" y="737165"/>
                    <a:pt x="156604" y="730784"/>
                    <a:pt x="151270" y="716306"/>
                  </a:cubicBezTo>
                  <a:cubicBezTo>
                    <a:pt x="150031" y="712972"/>
                    <a:pt x="149174" y="709448"/>
                    <a:pt x="147841" y="705066"/>
                  </a:cubicBezTo>
                  <a:cubicBezTo>
                    <a:pt x="137077" y="708209"/>
                    <a:pt x="126790" y="711162"/>
                    <a:pt x="115932" y="714305"/>
                  </a:cubicBezTo>
                  <a:cubicBezTo>
                    <a:pt x="121742" y="742595"/>
                    <a:pt x="135553" y="762121"/>
                    <a:pt x="165748" y="766502"/>
                  </a:cubicBezTo>
                  <a:lnTo>
                    <a:pt x="165748" y="792220"/>
                  </a:lnTo>
                  <a:lnTo>
                    <a:pt x="186798" y="792220"/>
                  </a:lnTo>
                  <a:lnTo>
                    <a:pt x="186798" y="767169"/>
                  </a:lnTo>
                  <a:cubicBezTo>
                    <a:pt x="187846" y="766502"/>
                    <a:pt x="188227" y="766121"/>
                    <a:pt x="188608" y="766026"/>
                  </a:cubicBezTo>
                  <a:cubicBezTo>
                    <a:pt x="190132" y="765645"/>
                    <a:pt x="191751" y="765359"/>
                    <a:pt x="193275" y="765074"/>
                  </a:cubicBezTo>
                  <a:cubicBezTo>
                    <a:pt x="211372" y="761168"/>
                    <a:pt x="224422" y="750977"/>
                    <a:pt x="231184" y="733736"/>
                  </a:cubicBezTo>
                  <a:cubicBezTo>
                    <a:pt x="233756" y="727259"/>
                    <a:pt x="235280" y="720116"/>
                    <a:pt x="235756" y="713162"/>
                  </a:cubicBezTo>
                  <a:cubicBezTo>
                    <a:pt x="237376" y="690017"/>
                    <a:pt x="228803" y="669824"/>
                    <a:pt x="205657" y="658965"/>
                  </a:cubicBezTo>
                  <a:cubicBezTo>
                    <a:pt x="197847" y="655250"/>
                    <a:pt x="189846" y="651917"/>
                    <a:pt x="181940" y="648202"/>
                  </a:cubicBezTo>
                  <a:cubicBezTo>
                    <a:pt x="176225" y="645440"/>
                    <a:pt x="170224" y="642868"/>
                    <a:pt x="164986" y="639344"/>
                  </a:cubicBezTo>
                  <a:cubicBezTo>
                    <a:pt x="158223" y="634772"/>
                    <a:pt x="156699" y="625342"/>
                    <a:pt x="160509" y="617150"/>
                  </a:cubicBezTo>
                  <a:cubicBezTo>
                    <a:pt x="164033" y="609435"/>
                    <a:pt x="172225" y="605339"/>
                    <a:pt x="180226" y="606863"/>
                  </a:cubicBezTo>
                  <a:cubicBezTo>
                    <a:pt x="187560" y="608292"/>
                    <a:pt x="192418" y="612864"/>
                    <a:pt x="195942" y="619055"/>
                  </a:cubicBezTo>
                  <a:cubicBezTo>
                    <a:pt x="198228" y="623151"/>
                    <a:pt x="200133" y="627628"/>
                    <a:pt x="202514" y="632486"/>
                  </a:cubicBezTo>
                  <a:cubicBezTo>
                    <a:pt x="212134" y="628104"/>
                    <a:pt x="221755" y="624389"/>
                    <a:pt x="230899" y="619341"/>
                  </a:cubicBezTo>
                  <a:cubicBezTo>
                    <a:pt x="224707" y="595814"/>
                    <a:pt x="211468" y="580193"/>
                    <a:pt x="186798" y="576098"/>
                  </a:cubicBezTo>
                  <a:lnTo>
                    <a:pt x="186798" y="556095"/>
                  </a:lnTo>
                  <a:cubicBezTo>
                    <a:pt x="179559" y="555238"/>
                    <a:pt x="172891" y="555047"/>
                    <a:pt x="165557" y="556286"/>
                  </a:cubicBezTo>
                  <a:lnTo>
                    <a:pt x="165557" y="576002"/>
                  </a:lnTo>
                  <a:close/>
                </a:path>
              </a:pathLst>
            </a:custGeom>
            <a:solidFill>
              <a:srgbClr val="002060"/>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2116B55-A4DE-6459-7835-FCCE2F251747}"/>
                </a:ext>
              </a:extLst>
            </p:cNvPr>
            <p:cNvSpPr/>
            <p:nvPr/>
          </p:nvSpPr>
          <p:spPr>
            <a:xfrm>
              <a:off x="-4046182" y="10814469"/>
              <a:ext cx="386334" cy="382537"/>
            </a:xfrm>
            <a:custGeom>
              <a:avLst/>
              <a:gdLst>
                <a:gd name="connsiteX0" fmla="*/ 386239 w 386334"/>
                <a:gd name="connsiteY0" fmla="*/ 351010 h 382537"/>
                <a:gd name="connsiteX1" fmla="*/ 0 w 386334"/>
                <a:gd name="connsiteY1" fmla="*/ 382538 h 382537"/>
                <a:gd name="connsiteX2" fmla="*/ 21431 w 386334"/>
                <a:gd name="connsiteY2" fmla="*/ 395 h 382537"/>
                <a:gd name="connsiteX3" fmla="*/ 126492 w 386334"/>
                <a:gd name="connsiteY3" fmla="*/ 23922 h 382537"/>
                <a:gd name="connsiteX4" fmla="*/ 312991 w 386334"/>
                <a:gd name="connsiteY4" fmla="*/ 168035 h 382537"/>
                <a:gd name="connsiteX5" fmla="*/ 386334 w 386334"/>
                <a:gd name="connsiteY5" fmla="*/ 351010 h 38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34" h="382537">
                  <a:moveTo>
                    <a:pt x="386239" y="351010"/>
                  </a:moveTo>
                  <a:cubicBezTo>
                    <a:pt x="257461" y="361488"/>
                    <a:pt x="129254" y="371965"/>
                    <a:pt x="0" y="382538"/>
                  </a:cubicBezTo>
                  <a:cubicBezTo>
                    <a:pt x="7144" y="254617"/>
                    <a:pt x="14288" y="127458"/>
                    <a:pt x="21431" y="395"/>
                  </a:cubicBezTo>
                  <a:cubicBezTo>
                    <a:pt x="32671" y="-2463"/>
                    <a:pt x="92964" y="10682"/>
                    <a:pt x="126492" y="23922"/>
                  </a:cubicBezTo>
                  <a:cubicBezTo>
                    <a:pt x="202692" y="53925"/>
                    <a:pt x="265081" y="101741"/>
                    <a:pt x="312991" y="168035"/>
                  </a:cubicBezTo>
                  <a:cubicBezTo>
                    <a:pt x="352520" y="222613"/>
                    <a:pt x="376523" y="283573"/>
                    <a:pt x="386334" y="351010"/>
                  </a:cubicBezTo>
                  <a:close/>
                </a:path>
              </a:pathLst>
            </a:custGeom>
            <a:solidFill>
              <a:srgbClr val="002060"/>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393098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9CB7C52-415F-C354-01DD-1944382E89DF}"/>
              </a:ext>
            </a:extLst>
          </p:cNvPr>
          <p:cNvSpPr>
            <a:spLocks noGrp="1"/>
          </p:cNvSpPr>
          <p:nvPr>
            <p:ph type="title"/>
          </p:nvPr>
        </p:nvSpPr>
        <p:spPr>
          <a:xfrm>
            <a:off x="472440" y="708978"/>
            <a:ext cx="11186160" cy="602615"/>
          </a:xfrm>
        </p:spPr>
        <p:txBody>
          <a:bodyPr>
            <a:normAutofit fontScale="90000"/>
          </a:bodyPr>
          <a:lstStyle/>
          <a:p>
            <a:pPr marL="0" marR="0" lvl="0" indent="0" rtl="0">
              <a:lnSpc>
                <a:spcPct val="140000"/>
              </a:lnSpc>
              <a:spcBef>
                <a:spcPts val="0"/>
              </a:spcBef>
              <a:spcAft>
                <a:spcPts val="0"/>
              </a:spcAft>
            </a:pPr>
            <a:r>
              <a:rPr lang="en-US" sz="3600" b="1" i="0" u="none" strike="noStrike" cap="none" dirty="0">
                <a:solidFill>
                  <a:srgbClr val="171D4B"/>
                </a:solidFill>
                <a:latin typeface="Arial"/>
                <a:ea typeface="Arial"/>
                <a:cs typeface="Arial"/>
                <a:sym typeface="Arial"/>
              </a:rPr>
              <a:t>Grants help fund a range of projects to help your farm</a:t>
            </a:r>
            <a:endParaRPr lang="en-US" sz="800" dirty="0"/>
          </a:p>
        </p:txBody>
      </p:sp>
      <p:grpSp>
        <p:nvGrpSpPr>
          <p:cNvPr id="28" name="Group 27">
            <a:extLst>
              <a:ext uri="{FF2B5EF4-FFF2-40B4-BE49-F238E27FC236}">
                <a16:creationId xmlns:a16="http://schemas.microsoft.com/office/drawing/2014/main" id="{8FA90296-012F-D980-E623-52BCA8A9F435}"/>
              </a:ext>
            </a:extLst>
          </p:cNvPr>
          <p:cNvGrpSpPr/>
          <p:nvPr/>
        </p:nvGrpSpPr>
        <p:grpSpPr>
          <a:xfrm>
            <a:off x="472440" y="2529804"/>
            <a:ext cx="10708551" cy="2080295"/>
            <a:chOff x="699110" y="1920205"/>
            <a:chExt cx="7645748" cy="1485300"/>
          </a:xfrm>
        </p:grpSpPr>
        <p:sp>
          <p:nvSpPr>
            <p:cNvPr id="14" name="Google Shape;197;p29">
              <a:extLst>
                <a:ext uri="{FF2B5EF4-FFF2-40B4-BE49-F238E27FC236}">
                  <a16:creationId xmlns:a16="http://schemas.microsoft.com/office/drawing/2014/main" id="{8F09E0B2-2E6F-5C63-7F82-606852DF93F9}"/>
                </a:ext>
              </a:extLst>
            </p:cNvPr>
            <p:cNvSpPr/>
            <p:nvPr/>
          </p:nvSpPr>
          <p:spPr>
            <a:xfrm>
              <a:off x="699110" y="1920205"/>
              <a:ext cx="1600200" cy="1445700"/>
            </a:xfrm>
            <a:prstGeom prst="roundRect">
              <a:avLst>
                <a:gd name="adj" fmla="val 10000"/>
              </a:avLst>
            </a:prstGeom>
            <a:solidFill>
              <a:srgbClr val="FFFFFF">
                <a:alpha val="89800"/>
              </a:srgbClr>
            </a:solidFill>
            <a:ln w="12700" cap="flat" cmpd="sng">
              <a:solidFill>
                <a:srgbClr val="4A66AC"/>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9;p29">
              <a:extLst>
                <a:ext uri="{FF2B5EF4-FFF2-40B4-BE49-F238E27FC236}">
                  <a16:creationId xmlns:a16="http://schemas.microsoft.com/office/drawing/2014/main" id="{F419E0F8-DA73-3404-0C90-4C769E10914B}"/>
                </a:ext>
              </a:extLst>
            </p:cNvPr>
            <p:cNvSpPr/>
            <p:nvPr/>
          </p:nvSpPr>
          <p:spPr>
            <a:xfrm>
              <a:off x="2655022" y="1920205"/>
              <a:ext cx="1600200" cy="1445700"/>
            </a:xfrm>
            <a:prstGeom prst="roundRect">
              <a:avLst>
                <a:gd name="adj" fmla="val 10000"/>
              </a:avLst>
            </a:prstGeom>
            <a:solidFill>
              <a:srgbClr val="FFFFFF">
                <a:alpha val="89800"/>
              </a:srgbClr>
            </a:solidFill>
            <a:ln w="12700" cap="flat" cmpd="sng">
              <a:solidFill>
                <a:srgbClr val="4A66AC"/>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1;p29">
              <a:extLst>
                <a:ext uri="{FF2B5EF4-FFF2-40B4-BE49-F238E27FC236}">
                  <a16:creationId xmlns:a16="http://schemas.microsoft.com/office/drawing/2014/main" id="{5458FD3F-AE3A-350F-B194-CB731428EF8F}"/>
                </a:ext>
              </a:extLst>
            </p:cNvPr>
            <p:cNvSpPr/>
            <p:nvPr/>
          </p:nvSpPr>
          <p:spPr>
            <a:xfrm>
              <a:off x="4610933" y="1920205"/>
              <a:ext cx="1600200" cy="1445700"/>
            </a:xfrm>
            <a:prstGeom prst="roundRect">
              <a:avLst>
                <a:gd name="adj" fmla="val 10000"/>
              </a:avLst>
            </a:prstGeom>
            <a:solidFill>
              <a:srgbClr val="FFFFFF">
                <a:alpha val="89800"/>
              </a:srgbClr>
            </a:solidFill>
            <a:ln w="12700" cap="flat" cmpd="sng">
              <a:solidFill>
                <a:srgbClr val="4A66AC"/>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2;p29">
              <a:extLst>
                <a:ext uri="{FF2B5EF4-FFF2-40B4-BE49-F238E27FC236}">
                  <a16:creationId xmlns:a16="http://schemas.microsoft.com/office/drawing/2014/main" id="{DAA7DF1A-75E7-B828-B727-64C89A867529}"/>
                </a:ext>
              </a:extLst>
            </p:cNvPr>
            <p:cNvSpPr txBox="1"/>
            <p:nvPr/>
          </p:nvSpPr>
          <p:spPr>
            <a:xfrm>
              <a:off x="1052833" y="2807689"/>
              <a:ext cx="892800" cy="39554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b="1" i="0" u="none" strike="noStrike" cap="none" dirty="0">
                  <a:solidFill>
                    <a:srgbClr val="171D4B"/>
                  </a:solidFill>
                  <a:latin typeface="Arial"/>
                  <a:ea typeface="Arial"/>
                  <a:cs typeface="Arial"/>
                  <a:sym typeface="Arial"/>
                </a:rPr>
                <a:t>Increase sales</a:t>
              </a:r>
              <a:endParaRPr sz="300" dirty="0"/>
            </a:p>
          </p:txBody>
        </p:sp>
        <p:sp>
          <p:nvSpPr>
            <p:cNvPr id="19" name="Google Shape;203;p29">
              <a:extLst>
                <a:ext uri="{FF2B5EF4-FFF2-40B4-BE49-F238E27FC236}">
                  <a16:creationId xmlns:a16="http://schemas.microsoft.com/office/drawing/2014/main" id="{3F7F9907-B626-8B8C-9C23-1885FAE6D771}"/>
                </a:ext>
              </a:extLst>
            </p:cNvPr>
            <p:cNvSpPr txBox="1"/>
            <p:nvPr/>
          </p:nvSpPr>
          <p:spPr>
            <a:xfrm>
              <a:off x="2811343" y="2807689"/>
              <a:ext cx="1287600" cy="39554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b="1" i="0" u="none" strike="noStrike" cap="none">
                  <a:solidFill>
                    <a:srgbClr val="171D4B"/>
                  </a:solidFill>
                  <a:latin typeface="Arial"/>
                  <a:ea typeface="Arial"/>
                  <a:cs typeface="Arial"/>
                  <a:sym typeface="Arial"/>
                </a:rPr>
                <a:t>Improve efficiency</a:t>
              </a:r>
              <a:endParaRPr sz="300"/>
            </a:p>
          </p:txBody>
        </p:sp>
        <p:sp>
          <p:nvSpPr>
            <p:cNvPr id="20" name="Google Shape;204;p29">
              <a:extLst>
                <a:ext uri="{FF2B5EF4-FFF2-40B4-BE49-F238E27FC236}">
                  <a16:creationId xmlns:a16="http://schemas.microsoft.com/office/drawing/2014/main" id="{8030327C-CD10-9998-F463-80318552A906}"/>
                </a:ext>
              </a:extLst>
            </p:cNvPr>
            <p:cNvSpPr txBox="1"/>
            <p:nvPr/>
          </p:nvSpPr>
          <p:spPr>
            <a:xfrm>
              <a:off x="4819582" y="2807689"/>
              <a:ext cx="1182900" cy="39554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b="1" i="0" u="none" strike="noStrike" cap="none">
                  <a:solidFill>
                    <a:srgbClr val="232B24"/>
                  </a:solidFill>
                  <a:latin typeface="Arial"/>
                  <a:ea typeface="Arial"/>
                  <a:cs typeface="Arial"/>
                  <a:sym typeface="Arial"/>
                </a:rPr>
                <a:t>Diversify business</a:t>
              </a:r>
              <a:endParaRPr sz="300"/>
            </a:p>
          </p:txBody>
        </p:sp>
        <p:sp>
          <p:nvSpPr>
            <p:cNvPr id="21" name="Google Shape;205;p29">
              <a:extLst>
                <a:ext uri="{FF2B5EF4-FFF2-40B4-BE49-F238E27FC236}">
                  <a16:creationId xmlns:a16="http://schemas.microsoft.com/office/drawing/2014/main" id="{24632FD8-6024-7713-B02B-1DF3A0DD709C}"/>
                </a:ext>
              </a:extLst>
            </p:cNvPr>
            <p:cNvSpPr/>
            <p:nvPr/>
          </p:nvSpPr>
          <p:spPr>
            <a:xfrm>
              <a:off x="1211071" y="2016249"/>
              <a:ext cx="576324" cy="570560"/>
            </a:xfrm>
            <a:custGeom>
              <a:avLst/>
              <a:gdLst/>
              <a:ahLst/>
              <a:cxnLst/>
              <a:rect l="l" t="t" r="r" b="b"/>
              <a:pathLst>
                <a:path w="1423021" h="1408791" extrusionOk="0">
                  <a:moveTo>
                    <a:pt x="0" y="0"/>
                  </a:moveTo>
                  <a:lnTo>
                    <a:pt x="1423021" y="0"/>
                  </a:lnTo>
                  <a:lnTo>
                    <a:pt x="1423021" y="1408791"/>
                  </a:lnTo>
                  <a:lnTo>
                    <a:pt x="0" y="1408791"/>
                  </a:lnTo>
                  <a:lnTo>
                    <a:pt x="0" y="0"/>
                  </a:lnTo>
                  <a:close/>
                </a:path>
              </a:pathLst>
            </a:custGeom>
            <a:blipFill rotWithShape="1">
              <a:blip r:embed="rId3">
                <a:alphaModFix/>
              </a:blip>
              <a:stretch>
                <a:fillRect/>
              </a:stretch>
            </a:blipFill>
            <a:ln>
              <a:noFill/>
            </a:ln>
          </p:spPr>
          <p:txBody>
            <a:bodyPr/>
            <a:lstStyle/>
            <a:p>
              <a:endParaRPr lang="en-US"/>
            </a:p>
          </p:txBody>
        </p:sp>
        <p:sp>
          <p:nvSpPr>
            <p:cNvPr id="22" name="Google Shape;206;p29">
              <a:extLst>
                <a:ext uri="{FF2B5EF4-FFF2-40B4-BE49-F238E27FC236}">
                  <a16:creationId xmlns:a16="http://schemas.microsoft.com/office/drawing/2014/main" id="{118F50A1-74F2-1FD7-76AD-26D873E2C99C}"/>
                </a:ext>
              </a:extLst>
            </p:cNvPr>
            <p:cNvSpPr/>
            <p:nvPr/>
          </p:nvSpPr>
          <p:spPr>
            <a:xfrm>
              <a:off x="3150945" y="2000400"/>
              <a:ext cx="608399" cy="602258"/>
            </a:xfrm>
            <a:custGeom>
              <a:avLst/>
              <a:gdLst/>
              <a:ahLst/>
              <a:cxnLst/>
              <a:rect l="l" t="t" r="r" b="b"/>
              <a:pathLst>
                <a:path w="1315458" h="1408791" extrusionOk="0">
                  <a:moveTo>
                    <a:pt x="0" y="0"/>
                  </a:moveTo>
                  <a:lnTo>
                    <a:pt x="1315458" y="0"/>
                  </a:lnTo>
                  <a:lnTo>
                    <a:pt x="1315458" y="1408791"/>
                  </a:lnTo>
                  <a:lnTo>
                    <a:pt x="0" y="1408791"/>
                  </a:lnTo>
                  <a:lnTo>
                    <a:pt x="0" y="0"/>
                  </a:lnTo>
                  <a:close/>
                </a:path>
              </a:pathLst>
            </a:custGeom>
            <a:blipFill rotWithShape="1">
              <a:blip r:embed="rId4">
                <a:alphaModFix/>
              </a:blip>
              <a:stretch>
                <a:fillRect/>
              </a:stretch>
            </a:blipFill>
            <a:ln>
              <a:noFill/>
            </a:ln>
          </p:spPr>
          <p:txBody>
            <a:bodyPr/>
            <a:lstStyle/>
            <a:p>
              <a:endParaRPr lang="en-US"/>
            </a:p>
          </p:txBody>
        </p:sp>
        <p:sp>
          <p:nvSpPr>
            <p:cNvPr id="23" name="Google Shape;207;p29">
              <a:extLst>
                <a:ext uri="{FF2B5EF4-FFF2-40B4-BE49-F238E27FC236}">
                  <a16:creationId xmlns:a16="http://schemas.microsoft.com/office/drawing/2014/main" id="{DDC362F3-97C1-99ED-9767-787271C38C70}"/>
                </a:ext>
              </a:extLst>
            </p:cNvPr>
            <p:cNvSpPr/>
            <p:nvPr/>
          </p:nvSpPr>
          <p:spPr>
            <a:xfrm>
              <a:off x="5123517" y="2039341"/>
              <a:ext cx="575032" cy="524376"/>
            </a:xfrm>
            <a:custGeom>
              <a:avLst/>
              <a:gdLst/>
              <a:ahLst/>
              <a:cxnLst/>
              <a:rect l="l" t="t" r="r" b="b"/>
              <a:pathLst>
                <a:path w="1345104" h="1255991" extrusionOk="0">
                  <a:moveTo>
                    <a:pt x="0" y="0"/>
                  </a:moveTo>
                  <a:lnTo>
                    <a:pt x="1345104" y="0"/>
                  </a:lnTo>
                  <a:lnTo>
                    <a:pt x="1345104" y="1255991"/>
                  </a:lnTo>
                  <a:lnTo>
                    <a:pt x="0" y="1255991"/>
                  </a:lnTo>
                  <a:lnTo>
                    <a:pt x="0" y="0"/>
                  </a:lnTo>
                  <a:close/>
                </a:path>
              </a:pathLst>
            </a:custGeom>
            <a:blipFill rotWithShape="1">
              <a:blip r:embed="rId5">
                <a:alphaModFix/>
              </a:blip>
              <a:stretch>
                <a:fillRect/>
              </a:stretch>
            </a:blipFill>
            <a:ln>
              <a:noFill/>
            </a:ln>
          </p:spPr>
          <p:txBody>
            <a:bodyPr/>
            <a:lstStyle/>
            <a:p>
              <a:endParaRPr lang="en-US"/>
            </a:p>
          </p:txBody>
        </p:sp>
        <p:sp>
          <p:nvSpPr>
            <p:cNvPr id="24" name="Google Shape;210;p29">
              <a:extLst>
                <a:ext uri="{FF2B5EF4-FFF2-40B4-BE49-F238E27FC236}">
                  <a16:creationId xmlns:a16="http://schemas.microsoft.com/office/drawing/2014/main" id="{74CFDD6D-EC8C-3476-54B1-FAA2FFD2E8B6}"/>
                </a:ext>
              </a:extLst>
            </p:cNvPr>
            <p:cNvSpPr txBox="1"/>
            <p:nvPr/>
          </p:nvSpPr>
          <p:spPr>
            <a:xfrm>
              <a:off x="6746804" y="1959812"/>
              <a:ext cx="1506600" cy="1366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a:p>
          </p:txBody>
        </p:sp>
        <p:sp>
          <p:nvSpPr>
            <p:cNvPr id="25" name="Google Shape;211;p29">
              <a:extLst>
                <a:ext uri="{FF2B5EF4-FFF2-40B4-BE49-F238E27FC236}">
                  <a16:creationId xmlns:a16="http://schemas.microsoft.com/office/drawing/2014/main" id="{290B1482-16A8-1691-3E30-34CE19EB1BF3}"/>
                </a:ext>
              </a:extLst>
            </p:cNvPr>
            <p:cNvSpPr/>
            <p:nvPr/>
          </p:nvSpPr>
          <p:spPr>
            <a:xfrm>
              <a:off x="6744658" y="1959805"/>
              <a:ext cx="1600200" cy="1445700"/>
            </a:xfrm>
            <a:prstGeom prst="roundRect">
              <a:avLst>
                <a:gd name="adj" fmla="val 10000"/>
              </a:avLst>
            </a:prstGeom>
            <a:solidFill>
              <a:srgbClr val="FFFFFF">
                <a:alpha val="89800"/>
              </a:srgbClr>
            </a:solidFill>
            <a:ln w="12700" cap="flat" cmpd="sng">
              <a:solidFill>
                <a:srgbClr val="4A66AC"/>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2;p29">
              <a:extLst>
                <a:ext uri="{FF2B5EF4-FFF2-40B4-BE49-F238E27FC236}">
                  <a16:creationId xmlns:a16="http://schemas.microsoft.com/office/drawing/2014/main" id="{2D88FAB8-3249-4405-1224-CF7813F70B61}"/>
                </a:ext>
              </a:extLst>
            </p:cNvPr>
            <p:cNvSpPr txBox="1"/>
            <p:nvPr/>
          </p:nvSpPr>
          <p:spPr>
            <a:xfrm>
              <a:off x="6953307" y="2678390"/>
              <a:ext cx="1182900" cy="59332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b="1" dirty="0">
                  <a:solidFill>
                    <a:srgbClr val="232B24"/>
                  </a:solidFill>
                </a:rPr>
                <a:t>Adopt sustainable practices</a:t>
              </a:r>
              <a:endParaRPr sz="300" dirty="0"/>
            </a:p>
          </p:txBody>
        </p:sp>
        <p:pic>
          <p:nvPicPr>
            <p:cNvPr id="27" name="Google Shape;213;p29" descr="A blue circle with arrows around a globe&#10;&#10;Description automatically generated">
              <a:extLst>
                <a:ext uri="{FF2B5EF4-FFF2-40B4-BE49-F238E27FC236}">
                  <a16:creationId xmlns:a16="http://schemas.microsoft.com/office/drawing/2014/main" id="{B8141840-317F-0ADC-2C66-85B7A366355B}"/>
                </a:ext>
              </a:extLst>
            </p:cNvPr>
            <p:cNvPicPr preferRelativeResize="0"/>
            <p:nvPr/>
          </p:nvPicPr>
          <p:blipFill>
            <a:blip r:embed="rId6">
              <a:alphaModFix/>
            </a:blip>
            <a:stretch>
              <a:fillRect/>
            </a:stretch>
          </p:blipFill>
          <p:spPr>
            <a:xfrm>
              <a:off x="7256604" y="2053229"/>
              <a:ext cx="576308" cy="496600"/>
            </a:xfrm>
            <a:prstGeom prst="rect">
              <a:avLst/>
            </a:prstGeom>
            <a:noFill/>
            <a:ln>
              <a:noFill/>
            </a:ln>
          </p:spPr>
        </p:pic>
      </p:grpSp>
    </p:spTree>
    <p:extLst>
      <p:ext uri="{BB962C8B-B14F-4D97-AF65-F5344CB8AC3E}">
        <p14:creationId xmlns:p14="http://schemas.microsoft.com/office/powerpoint/2010/main" val="309237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75D6-690A-CB6F-AF98-1BDBA33AEF4D}"/>
              </a:ext>
            </a:extLst>
          </p:cNvPr>
          <p:cNvSpPr>
            <a:spLocks noGrp="1"/>
          </p:cNvSpPr>
          <p:nvPr>
            <p:ph type="title"/>
          </p:nvPr>
        </p:nvSpPr>
        <p:spPr/>
        <p:txBody>
          <a:bodyPr>
            <a:normAutofit/>
          </a:bodyPr>
          <a:lstStyle/>
          <a:p>
            <a:r>
              <a:rPr lang="en-US" sz="3600" b="1" dirty="0">
                <a:solidFill>
                  <a:srgbClr val="171D4B"/>
                </a:solidFill>
              </a:rPr>
              <a:t>Examples of proposal-based grant programs</a:t>
            </a:r>
            <a:endParaRPr lang="en-US" dirty="0"/>
          </a:p>
        </p:txBody>
      </p:sp>
      <p:graphicFrame>
        <p:nvGraphicFramePr>
          <p:cNvPr id="5" name="Google Shape;223;p30">
            <a:extLst>
              <a:ext uri="{FF2B5EF4-FFF2-40B4-BE49-F238E27FC236}">
                <a16:creationId xmlns:a16="http://schemas.microsoft.com/office/drawing/2014/main" id="{712B0A58-B659-A5AA-47B1-8F7DB3A114D0}"/>
              </a:ext>
            </a:extLst>
          </p:cNvPr>
          <p:cNvGraphicFramePr/>
          <p:nvPr>
            <p:extLst>
              <p:ext uri="{D42A27DB-BD31-4B8C-83A1-F6EECF244321}">
                <p14:modId xmlns:p14="http://schemas.microsoft.com/office/powerpoint/2010/main" val="1231697956"/>
              </p:ext>
            </p:extLst>
          </p:nvPr>
        </p:nvGraphicFramePr>
        <p:xfrm>
          <a:off x="502920" y="1472844"/>
          <a:ext cx="11186160" cy="5042256"/>
        </p:xfrm>
        <a:graphic>
          <a:graphicData uri="http://schemas.openxmlformats.org/drawingml/2006/table">
            <a:tbl>
              <a:tblPr>
                <a:tableStyleId>{9D7B26C5-4107-4FEC-AEDC-1716B250A1EF}</a:tableStyleId>
              </a:tblPr>
              <a:tblGrid>
                <a:gridCol w="2488808">
                  <a:extLst>
                    <a:ext uri="{9D8B030D-6E8A-4147-A177-3AD203B41FA5}">
                      <a16:colId xmlns:a16="http://schemas.microsoft.com/office/drawing/2014/main" val="20000"/>
                    </a:ext>
                  </a:extLst>
                </a:gridCol>
                <a:gridCol w="8697352">
                  <a:extLst>
                    <a:ext uri="{9D8B030D-6E8A-4147-A177-3AD203B41FA5}">
                      <a16:colId xmlns:a16="http://schemas.microsoft.com/office/drawing/2014/main" val="20001"/>
                    </a:ext>
                  </a:extLst>
                </a:gridCol>
              </a:tblGrid>
              <a:tr h="839840">
                <a:tc>
                  <a:txBody>
                    <a:bodyPr/>
                    <a:lstStyle/>
                    <a:p>
                      <a:pPr marL="0" lvl="0" indent="0" algn="l" rtl="0">
                        <a:lnSpc>
                          <a:spcPct val="120000"/>
                        </a:lnSpc>
                        <a:spcBef>
                          <a:spcPts val="0"/>
                        </a:spcBef>
                        <a:spcAft>
                          <a:spcPts val="0"/>
                        </a:spcAft>
                        <a:buNone/>
                      </a:pPr>
                      <a:r>
                        <a:rPr lang="en" sz="1600" b="1" dirty="0">
                          <a:solidFill>
                            <a:srgbClr val="171D4B"/>
                          </a:solidFill>
                        </a:rPr>
                        <a:t>Rural Energy for America Program (REAP)</a:t>
                      </a:r>
                      <a:endParaRPr sz="3200" dirty="0">
                        <a:latin typeface="+mn-lt"/>
                      </a:endParaRPr>
                    </a:p>
                  </a:txBody>
                  <a:tcPr marL="91425" marR="91425" marT="91425" marB="91425" anchor="ctr">
                    <a:lnB w="3175" cap="flat" cmpd="sng" algn="ctr">
                      <a:solidFill>
                        <a:schemeClr val="tx1"/>
                      </a:solidFill>
                      <a:prstDash val="sysDot"/>
                      <a:round/>
                      <a:headEnd type="none" w="med" len="med"/>
                      <a:tailEnd type="none" w="med" len="med"/>
                    </a:lnB>
                  </a:tcPr>
                </a:tc>
                <a:tc>
                  <a:txBody>
                    <a:bodyPr/>
                    <a:lstStyle/>
                    <a:p>
                      <a:pPr marL="0" lvl="0" indent="0" algn="l" rtl="0">
                        <a:lnSpc>
                          <a:spcPct val="120000"/>
                        </a:lnSpc>
                        <a:spcBef>
                          <a:spcPts val="0"/>
                        </a:spcBef>
                        <a:spcAft>
                          <a:spcPts val="0"/>
                        </a:spcAft>
                        <a:buNone/>
                      </a:pPr>
                      <a:r>
                        <a:rPr lang="en" sz="1600" dirty="0">
                          <a:solidFill>
                            <a:srgbClr val="171D4B"/>
                          </a:solidFill>
                        </a:rPr>
                        <a:t>Federal program that supports </a:t>
                      </a:r>
                      <a:r>
                        <a:rPr lang="en" sz="1600" b="1" dirty="0">
                          <a:solidFill>
                            <a:srgbClr val="171D4B"/>
                          </a:solidFill>
                        </a:rPr>
                        <a:t>renewable energy systems</a:t>
                      </a:r>
                      <a:r>
                        <a:rPr lang="en" sz="1600" dirty="0">
                          <a:solidFill>
                            <a:srgbClr val="171D4B"/>
                          </a:solidFill>
                        </a:rPr>
                        <a:t> (e.g., solar, wind, digesters) and </a:t>
                      </a:r>
                      <a:r>
                        <a:rPr lang="en" sz="1600" b="1" dirty="0">
                          <a:solidFill>
                            <a:srgbClr val="171D4B"/>
                          </a:solidFill>
                        </a:rPr>
                        <a:t>energy efficiency projects </a:t>
                      </a:r>
                      <a:r>
                        <a:rPr lang="en" sz="1600" dirty="0">
                          <a:solidFill>
                            <a:srgbClr val="171D4B"/>
                          </a:solidFill>
                        </a:rPr>
                        <a:t>(e.g., improved lighting, equipment, grain dryer upgrades)</a:t>
                      </a:r>
                      <a:endParaRPr sz="3200" dirty="0">
                        <a:latin typeface="+mn-lt"/>
                      </a:endParaRPr>
                    </a:p>
                  </a:txBody>
                  <a:tcPr marL="91425" marR="91425" marT="91425" marB="91425" anchor="ctr">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1017964">
                <a:tc>
                  <a:txBody>
                    <a:bodyPr/>
                    <a:lstStyle/>
                    <a:p>
                      <a:pPr marL="0" lvl="0" indent="0" algn="l" rtl="0">
                        <a:lnSpc>
                          <a:spcPct val="120000"/>
                        </a:lnSpc>
                        <a:spcBef>
                          <a:spcPts val="0"/>
                        </a:spcBef>
                        <a:spcAft>
                          <a:spcPts val="0"/>
                        </a:spcAft>
                        <a:buNone/>
                      </a:pPr>
                      <a:r>
                        <a:rPr lang="en" sz="1600" b="1" dirty="0">
                          <a:solidFill>
                            <a:srgbClr val="171D4B"/>
                          </a:solidFill>
                        </a:rPr>
                        <a:t>Regional Business        Builder Programs</a:t>
                      </a:r>
                      <a:endParaRPr sz="3200" dirty="0">
                        <a:latin typeface="+mn-lt"/>
                      </a:endParaRPr>
                    </a:p>
                  </a:txBody>
                  <a:tcPr marL="91425" marR="91425" marT="91425" marB="91425" anchor="ct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lvl="0" indent="0" algn="l" rtl="0">
                        <a:lnSpc>
                          <a:spcPct val="115000"/>
                        </a:lnSpc>
                        <a:spcBef>
                          <a:spcPts val="1200"/>
                        </a:spcBef>
                        <a:spcAft>
                          <a:spcPts val="1200"/>
                        </a:spcAft>
                        <a:buNone/>
                      </a:pPr>
                      <a:r>
                        <a:rPr lang="en" sz="1600" dirty="0">
                          <a:solidFill>
                            <a:srgbClr val="171D4B"/>
                          </a:solidFill>
                        </a:rPr>
                        <a:t>Regional hubs that provide up to </a:t>
                      </a:r>
                      <a:r>
                        <a:rPr lang="en" sz="1600" b="1" dirty="0">
                          <a:solidFill>
                            <a:srgbClr val="171D4B"/>
                          </a:solidFill>
                        </a:rPr>
                        <a:t>$100k</a:t>
                      </a:r>
                      <a:r>
                        <a:rPr lang="en" sz="1600" dirty="0">
                          <a:solidFill>
                            <a:srgbClr val="171D4B"/>
                          </a:solidFill>
                        </a:rPr>
                        <a:t> for projects that </a:t>
                      </a:r>
                      <a:r>
                        <a:rPr lang="en" sz="1600" b="1" dirty="0">
                          <a:solidFill>
                            <a:srgbClr val="171D4B"/>
                          </a:solidFill>
                        </a:rPr>
                        <a:t>boost business viability </a:t>
                      </a:r>
                      <a:r>
                        <a:rPr lang="en" sz="1600" dirty="0">
                          <a:solidFill>
                            <a:srgbClr val="171D4B"/>
                          </a:solidFill>
                        </a:rPr>
                        <a:t>and </a:t>
                      </a:r>
                      <a:r>
                        <a:rPr lang="en" sz="1600" b="1" dirty="0">
                          <a:solidFill>
                            <a:srgbClr val="171D4B"/>
                          </a:solidFill>
                        </a:rPr>
                        <a:t>strengthen regional food systems</a:t>
                      </a:r>
                      <a:r>
                        <a:rPr lang="en" sz="1600" dirty="0">
                          <a:solidFill>
                            <a:srgbClr val="171D4B"/>
                          </a:solidFill>
                        </a:rPr>
                        <a:t> (e.g., business planning, staff time, equipment, marketing, and supply chain coordination or innovation)</a:t>
                      </a:r>
                      <a:endParaRPr sz="3200" dirty="0">
                        <a:latin typeface="+mn-lt"/>
                      </a:endParaRPr>
                    </a:p>
                  </a:txBody>
                  <a:tcPr marL="91425" marR="91425" marT="91425" marB="91425" anchor="ct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017964">
                <a:tc>
                  <a:txBody>
                    <a:bodyPr/>
                    <a:lstStyle/>
                    <a:p>
                      <a:pPr marL="0" lvl="0" indent="0" algn="l" rtl="0">
                        <a:lnSpc>
                          <a:spcPct val="120000"/>
                        </a:lnSpc>
                        <a:spcBef>
                          <a:spcPts val="0"/>
                        </a:spcBef>
                        <a:spcAft>
                          <a:spcPts val="0"/>
                        </a:spcAft>
                        <a:buNone/>
                      </a:pPr>
                      <a:r>
                        <a:rPr lang="en" sz="1600" b="1" dirty="0">
                          <a:solidFill>
                            <a:srgbClr val="171D4B"/>
                          </a:solidFill>
                        </a:rPr>
                        <a:t>Dairy Business         Innovation Centers</a:t>
                      </a:r>
                      <a:endParaRPr sz="3200" dirty="0">
                        <a:latin typeface="+mn-lt"/>
                      </a:endParaRPr>
                    </a:p>
                  </a:txBody>
                  <a:tcPr marL="91425" marR="91425" marT="91425" marB="91425" anchor="ct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lvl="0" indent="0" algn="l" rtl="0">
                        <a:lnSpc>
                          <a:spcPct val="115000"/>
                        </a:lnSpc>
                        <a:spcBef>
                          <a:spcPts val="1200"/>
                        </a:spcBef>
                        <a:spcAft>
                          <a:spcPts val="1200"/>
                        </a:spcAft>
                        <a:buNone/>
                      </a:pPr>
                      <a:r>
                        <a:rPr lang="en" sz="1600" dirty="0">
                          <a:solidFill>
                            <a:srgbClr val="171D4B"/>
                          </a:solidFill>
                        </a:rPr>
                        <a:t>Regional hubs that focuses on </a:t>
                      </a:r>
                      <a:r>
                        <a:rPr lang="en" sz="1600" b="1" dirty="0">
                          <a:solidFill>
                            <a:srgbClr val="171D4B"/>
                          </a:solidFill>
                        </a:rPr>
                        <a:t>diversifying dairy</a:t>
                      </a:r>
                      <a:r>
                        <a:rPr lang="en" sz="1600" dirty="0">
                          <a:solidFill>
                            <a:srgbClr val="171D4B"/>
                          </a:solidFill>
                        </a:rPr>
                        <a:t> markets, supporting </a:t>
                      </a:r>
                      <a:r>
                        <a:rPr lang="en" sz="1600" b="1" dirty="0">
                          <a:solidFill>
                            <a:srgbClr val="171D4B"/>
                          </a:solidFill>
                        </a:rPr>
                        <a:t>processing </a:t>
                      </a:r>
                      <a:r>
                        <a:rPr lang="en" sz="1600" dirty="0">
                          <a:solidFill>
                            <a:srgbClr val="171D4B"/>
                          </a:solidFill>
                        </a:rPr>
                        <a:t>and </a:t>
                      </a:r>
                      <a:r>
                        <a:rPr lang="en" sz="1600" b="1" dirty="0">
                          <a:solidFill>
                            <a:srgbClr val="171D4B"/>
                          </a:solidFill>
                        </a:rPr>
                        <a:t>marketing </a:t>
                      </a:r>
                      <a:r>
                        <a:rPr lang="en" sz="1600" dirty="0">
                          <a:solidFill>
                            <a:srgbClr val="171D4B"/>
                          </a:solidFill>
                        </a:rPr>
                        <a:t>innovation, and strengthening </a:t>
                      </a:r>
                      <a:r>
                        <a:rPr lang="en" sz="1600" b="1" dirty="0">
                          <a:solidFill>
                            <a:srgbClr val="171D4B"/>
                          </a:solidFill>
                        </a:rPr>
                        <a:t>regional milk production</a:t>
                      </a:r>
                      <a:r>
                        <a:rPr lang="en" sz="1600" dirty="0">
                          <a:solidFill>
                            <a:srgbClr val="171D4B"/>
                          </a:solidFill>
                        </a:rPr>
                        <a:t> through business consulting, product development, and modernization efforts</a:t>
                      </a:r>
                      <a:endParaRPr sz="3200" dirty="0">
                        <a:latin typeface="+mn-lt"/>
                      </a:endParaRPr>
                    </a:p>
                  </a:txBody>
                  <a:tcPr marL="91425" marR="91425" marT="91425" marB="91425" anchor="ct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1048437">
                <a:tc>
                  <a:txBody>
                    <a:bodyPr/>
                    <a:lstStyle/>
                    <a:p>
                      <a:pPr marL="0" lvl="0" indent="0" algn="l" rtl="0">
                        <a:lnSpc>
                          <a:spcPct val="120000"/>
                        </a:lnSpc>
                        <a:spcBef>
                          <a:spcPts val="0"/>
                        </a:spcBef>
                        <a:spcAft>
                          <a:spcPts val="0"/>
                        </a:spcAft>
                        <a:buNone/>
                      </a:pPr>
                      <a:r>
                        <a:rPr lang="en" sz="1600" b="1" dirty="0">
                          <a:solidFill>
                            <a:srgbClr val="171D4B"/>
                          </a:solidFill>
                        </a:rPr>
                        <a:t>Value-Added Producer   Grants (VAPG)</a:t>
                      </a:r>
                      <a:endParaRPr sz="3200" dirty="0">
                        <a:latin typeface="+mn-lt"/>
                      </a:endParaRPr>
                    </a:p>
                  </a:txBody>
                  <a:tcPr marL="91425" marR="91425" marT="91425" marB="91425" anchor="ct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lvl="0" indent="0" algn="l" rtl="0">
                        <a:lnSpc>
                          <a:spcPct val="120000"/>
                        </a:lnSpc>
                        <a:spcBef>
                          <a:spcPts val="0"/>
                        </a:spcBef>
                        <a:spcAft>
                          <a:spcPts val="0"/>
                        </a:spcAft>
                        <a:buNone/>
                      </a:pPr>
                      <a:r>
                        <a:rPr lang="en" sz="1600" dirty="0">
                          <a:solidFill>
                            <a:srgbClr val="171D4B"/>
                          </a:solidFill>
                        </a:rPr>
                        <a:t>Federal program that supports value-added business with </a:t>
                      </a:r>
                      <a:r>
                        <a:rPr lang="en" sz="1600" b="1" dirty="0">
                          <a:solidFill>
                            <a:srgbClr val="171D4B"/>
                          </a:solidFill>
                        </a:rPr>
                        <a:t>business planning</a:t>
                      </a:r>
                      <a:r>
                        <a:rPr lang="en" sz="1600" dirty="0">
                          <a:solidFill>
                            <a:srgbClr val="171D4B"/>
                          </a:solidFill>
                        </a:rPr>
                        <a:t> (e.g., feasibility studies) up to $75k and </a:t>
                      </a:r>
                      <a:r>
                        <a:rPr lang="en" sz="1600" b="1" dirty="0">
                          <a:solidFill>
                            <a:srgbClr val="171D4B"/>
                          </a:solidFill>
                        </a:rPr>
                        <a:t>working capital</a:t>
                      </a:r>
                      <a:r>
                        <a:rPr lang="en" sz="1600" dirty="0">
                          <a:solidFill>
                            <a:srgbClr val="171D4B"/>
                          </a:solidFill>
                        </a:rPr>
                        <a:t>  (e.g., processing costs, marketing, select inventory expenses &amp; salaries) up to $250k</a:t>
                      </a:r>
                      <a:endParaRPr sz="3200" dirty="0">
                        <a:latin typeface="+mn-lt"/>
                      </a:endParaRPr>
                    </a:p>
                  </a:txBody>
                  <a:tcPr marL="91425" marR="91425" marT="91425" marB="91425" anchor="ct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1118051">
                <a:tc>
                  <a:txBody>
                    <a:bodyPr/>
                    <a:lstStyle/>
                    <a:p>
                      <a:pPr marL="0" lvl="0" indent="0" algn="l" rtl="0">
                        <a:lnSpc>
                          <a:spcPct val="120000"/>
                        </a:lnSpc>
                        <a:spcBef>
                          <a:spcPts val="0"/>
                        </a:spcBef>
                        <a:spcAft>
                          <a:spcPts val="0"/>
                        </a:spcAft>
                        <a:buNone/>
                      </a:pPr>
                      <a:r>
                        <a:rPr lang="en" sz="1600" b="1" dirty="0">
                          <a:solidFill>
                            <a:srgbClr val="171D4B"/>
                          </a:solidFill>
                        </a:rPr>
                        <a:t>Sustainable Agriculture Research &amp; Education (SARE)</a:t>
                      </a:r>
                      <a:endParaRPr sz="3200" dirty="0">
                        <a:latin typeface="+mn-lt"/>
                      </a:endParaRPr>
                    </a:p>
                  </a:txBody>
                  <a:tcPr marL="91425" marR="91425" marT="91425" marB="91425" anchor="ctr">
                    <a:lnT w="3175" cap="flat" cmpd="sng" algn="ctr">
                      <a:solidFill>
                        <a:schemeClr val="tx1"/>
                      </a:solidFill>
                      <a:prstDash val="sysDot"/>
                      <a:round/>
                      <a:headEnd type="none" w="med" len="med"/>
                      <a:tailEnd type="none" w="med" len="med"/>
                    </a:lnT>
                  </a:tcPr>
                </a:tc>
                <a:tc>
                  <a:txBody>
                    <a:bodyPr/>
                    <a:lstStyle/>
                    <a:p>
                      <a:pPr marL="0" lvl="0" indent="0" algn="l" rtl="0">
                        <a:lnSpc>
                          <a:spcPct val="120000"/>
                        </a:lnSpc>
                        <a:spcBef>
                          <a:spcPts val="0"/>
                        </a:spcBef>
                        <a:spcAft>
                          <a:spcPts val="0"/>
                        </a:spcAft>
                        <a:buNone/>
                      </a:pPr>
                      <a:r>
                        <a:rPr lang="en" sz="1600" dirty="0">
                          <a:solidFill>
                            <a:srgbClr val="171D4B"/>
                          </a:solidFill>
                        </a:rPr>
                        <a:t>Federal program that support farmer-driven </a:t>
                      </a:r>
                      <a:r>
                        <a:rPr lang="en" sz="1600" b="1" dirty="0">
                          <a:solidFill>
                            <a:srgbClr val="171D4B"/>
                          </a:solidFill>
                        </a:rPr>
                        <a:t>innovation and research</a:t>
                      </a:r>
                      <a:r>
                        <a:rPr lang="en" sz="1600" dirty="0">
                          <a:solidFill>
                            <a:srgbClr val="171D4B"/>
                          </a:solidFill>
                        </a:rPr>
                        <a:t> in sustainable agriculture practices (e.g., soil health improvement, cover cropping, integrated pest management). Requires a partner (e.g., university).</a:t>
                      </a:r>
                      <a:endParaRPr sz="3200" dirty="0">
                        <a:latin typeface="+mn-lt"/>
                      </a:endParaRPr>
                    </a:p>
                  </a:txBody>
                  <a:tcPr marL="91425" marR="91425" marT="91425" marB="91425" anchor="ctr">
                    <a:lnT w="3175"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8213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C3490-E7A6-A095-EDDA-853B78A450F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282805-5F34-22CF-0E20-F8E2BFC7A85F}"/>
              </a:ext>
            </a:extLst>
          </p:cNvPr>
          <p:cNvSpPr>
            <a:spLocks noGrp="1"/>
          </p:cNvSpPr>
          <p:nvPr>
            <p:ph type="title"/>
          </p:nvPr>
        </p:nvSpPr>
        <p:spPr>
          <a:xfrm>
            <a:off x="838200" y="2103438"/>
            <a:ext cx="10515600" cy="2852737"/>
          </a:xfrm>
        </p:spPr>
        <p:txBody>
          <a:bodyPr/>
          <a:lstStyle/>
          <a:p>
            <a:r>
              <a:rPr lang="en-US" sz="4800" b="1" dirty="0">
                <a:solidFill>
                  <a:srgbClr val="171D4B"/>
                </a:solidFill>
              </a:rPr>
              <a:t>Grant Writing Process</a:t>
            </a:r>
            <a:endParaRPr lang="en-US" dirty="0"/>
          </a:p>
        </p:txBody>
      </p:sp>
    </p:spTree>
    <p:extLst>
      <p:ext uri="{BB962C8B-B14F-4D97-AF65-F5344CB8AC3E}">
        <p14:creationId xmlns:p14="http://schemas.microsoft.com/office/powerpoint/2010/main" val="92559264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Aptos Extra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7E8F0C3601E946B0A37AA7C49D48AD" ma:contentTypeVersion="15" ma:contentTypeDescription="Create a new document." ma:contentTypeScope="" ma:versionID="1668bb297f17ea272f352da0ec09b63f">
  <xsd:schema xmlns:xsd="http://www.w3.org/2001/XMLSchema" xmlns:xs="http://www.w3.org/2001/XMLSchema" xmlns:p="http://schemas.microsoft.com/office/2006/metadata/properties" xmlns:ns2="200bb5aa-24da-4197-8ff1-9c3fc5df26ab" xmlns:ns3="601f9a13-8767-44f0-bb39-e04efc86c65f" targetNamespace="http://schemas.microsoft.com/office/2006/metadata/properties" ma:root="true" ma:fieldsID="cb9d4eddb2e0294b3b3b9fc61af84680" ns2:_="" ns3:_="">
    <xsd:import namespace="200bb5aa-24da-4197-8ff1-9c3fc5df26ab"/>
    <xsd:import namespace="601f9a13-8767-44f0-bb39-e04efc86c6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0bb5aa-24da-4197-8ff1-9c3fc5df26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f34ef8f-05f6-4be7-bce8-e0a45587ff5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1f9a13-8767-44f0-bb39-e04efc86c65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fc5421b-903b-4898-8b68-8821218ce223}" ma:internalName="TaxCatchAll" ma:showField="CatchAllData" ma:web="601f9a13-8767-44f0-bb39-e04efc86c65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01f9a13-8767-44f0-bb39-e04efc86c65f" xsi:nil="true"/>
    <lcf76f155ced4ddcb4097134ff3c332f xmlns="200bb5aa-24da-4197-8ff1-9c3fc5df26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560E43F-89E9-4036-979B-AF1B67FCBE15}">
  <ds:schemaRefs>
    <ds:schemaRef ds:uri="http://schemas.microsoft.com/sharepoint/v3/contenttype/forms"/>
  </ds:schemaRefs>
</ds:datastoreItem>
</file>

<file path=customXml/itemProps2.xml><?xml version="1.0" encoding="utf-8"?>
<ds:datastoreItem xmlns:ds="http://schemas.openxmlformats.org/officeDocument/2006/customXml" ds:itemID="{876E8E4E-77B9-45A7-8CE5-4AAD54EB59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0bb5aa-24da-4197-8ff1-9c3fc5df26ab"/>
    <ds:schemaRef ds:uri="601f9a13-8767-44f0-bb39-e04efc86c6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D2822E-6DBD-4C5C-A05D-66A75CE52AA3}">
  <ds:schemaRefs>
    <ds:schemaRef ds:uri="http://schemas.microsoft.com/office/2006/metadata/properties"/>
    <ds:schemaRef ds:uri="http://schemas.microsoft.com/office/infopath/2007/PartnerControls"/>
    <ds:schemaRef ds:uri="601f9a13-8767-44f0-bb39-e04efc86c65f"/>
    <ds:schemaRef ds:uri="200bb5aa-24da-4197-8ff1-9c3fc5df26ab"/>
  </ds:schemaRefs>
</ds:datastoreItem>
</file>

<file path=docProps/app.xml><?xml version="1.0" encoding="utf-8"?>
<Properties xmlns="http://schemas.openxmlformats.org/officeDocument/2006/extended-properties" xmlns:vt="http://schemas.openxmlformats.org/officeDocument/2006/docPropsVTypes">
  <TotalTime>37428</TotalTime>
  <Words>3225</Words>
  <Application>Microsoft Office PowerPoint</Application>
  <PresentationFormat>Widescreen</PresentationFormat>
  <Paragraphs>287</Paragraphs>
  <Slides>34</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Aptos</vt:lpstr>
      <vt:lpstr>Aptos Display</vt:lpstr>
      <vt:lpstr>Aptos ExtraBold</vt:lpstr>
      <vt:lpstr>Arial</vt:lpstr>
      <vt:lpstr>Calibri</vt:lpstr>
      <vt:lpstr>FrutigerLTPro</vt:lpstr>
      <vt:lpstr>Wingdings</vt:lpstr>
      <vt:lpstr>Office Theme</vt:lpstr>
      <vt:lpstr>1_Office Theme</vt:lpstr>
      <vt:lpstr>2_Office Theme</vt:lpstr>
      <vt:lpstr>Grant Funding</vt:lpstr>
      <vt:lpstr>AGENDA</vt:lpstr>
      <vt:lpstr>Grant Basics</vt:lpstr>
      <vt:lpstr>Grants versus Loans</vt:lpstr>
      <vt:lpstr>What are competitive grant programs?</vt:lpstr>
      <vt:lpstr>Two primary types of competitive grants in agriculture</vt:lpstr>
      <vt:lpstr>Grants help fund a range of projects to help your farm</vt:lpstr>
      <vt:lpstr>Examples of proposal-based grant programs</vt:lpstr>
      <vt:lpstr>Grant Writing Process</vt:lpstr>
      <vt:lpstr>Typical grant process</vt:lpstr>
      <vt:lpstr>Define goals</vt:lpstr>
      <vt:lpstr>Identify grants: Sources to find opportunities</vt:lpstr>
      <vt:lpstr>Identify grants: Sources to find opportunities</vt:lpstr>
      <vt:lpstr>Determine grant fit: Eligibility</vt:lpstr>
      <vt:lpstr>Determine grant fit: Competitiveness</vt:lpstr>
      <vt:lpstr>Determine grant fit: Readiness (I/III)</vt:lpstr>
      <vt:lpstr>Determine grant fit: Readiness (II/III)</vt:lpstr>
      <vt:lpstr>Determine grant fit: Readiness (II/III)</vt:lpstr>
      <vt:lpstr>Apply for the grant: Typical processes</vt:lpstr>
      <vt:lpstr>Apply for the proposal-based grant: Goals</vt:lpstr>
      <vt:lpstr>Apply for the proposal-based grant: Budget</vt:lpstr>
      <vt:lpstr>Apply for the proposal-based grant: Narrative</vt:lpstr>
      <vt:lpstr>Review and submit grant</vt:lpstr>
      <vt:lpstr>Post-award follow ups</vt:lpstr>
      <vt:lpstr>Sources of support for the grant process</vt:lpstr>
      <vt:lpstr>Sources of support for the grant process</vt:lpstr>
      <vt:lpstr>Working with a grant writer: Overview</vt:lpstr>
      <vt:lpstr>Working with a grant writer: Key Questions</vt:lpstr>
      <vt:lpstr>Working with a grant writer: Process</vt:lpstr>
      <vt:lpstr>Examples of Grant Funding</vt:lpstr>
      <vt:lpstr>Example One</vt:lpstr>
      <vt:lpstr>Example Two</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for Dairy Conservation Practices</dc:title>
  <dc:subject/>
  <dc:creator>Hilshey, Bridgett</dc:creator>
  <cp:keywords/>
  <dc:description/>
  <cp:lastModifiedBy>Bridgett Hilshey</cp:lastModifiedBy>
  <cp:revision>92</cp:revision>
  <dcterms:created xsi:type="dcterms:W3CDTF">2024-03-14T20:10:15Z</dcterms:created>
  <dcterms:modified xsi:type="dcterms:W3CDTF">2025-05-01T19:22:59Z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0x010100427E8F0C3601E946B0A37AA7C49D48AD</vt:lpwstr>
  </property>
  <property fmtid="{D5CDD505-2E9C-101B-9397-08002B2CF9AE}" pid="3" name="MediaServiceImageTags">
    <vt:lpwstr/>
  </property>
</Properties>
</file>