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9" r:id="rId4"/>
    <p:sldId id="2147470746" r:id="rId5"/>
    <p:sldId id="262" r:id="rId6"/>
    <p:sldId id="2147470843" r:id="rId7"/>
    <p:sldId id="2147470841" r:id="rId8"/>
    <p:sldId id="2147470871" r:id="rId9"/>
    <p:sldId id="2147470797" r:id="rId10"/>
    <p:sldId id="2147470844" r:id="rId11"/>
    <p:sldId id="2147470872" r:id="rId12"/>
    <p:sldId id="2147470870" r:id="rId13"/>
    <p:sldId id="2147470869" r:id="rId14"/>
    <p:sldId id="2147470845" r:id="rId15"/>
    <p:sldId id="2147470839" r:id="rId16"/>
    <p:sldId id="2147470842" r:id="rId17"/>
    <p:sldId id="2147470846" r:id="rId18"/>
    <p:sldId id="2147470800" r:id="rId19"/>
    <p:sldId id="2147470860" r:id="rId20"/>
    <p:sldId id="2147470868" r:id="rId21"/>
    <p:sldId id="2147470861" r:id="rId22"/>
    <p:sldId id="2147470862" r:id="rId23"/>
    <p:sldId id="2147470863" r:id="rId24"/>
    <p:sldId id="2147470864" r:id="rId25"/>
    <p:sldId id="2147470865" r:id="rId26"/>
    <p:sldId id="2147470866" r:id="rId27"/>
    <p:sldId id="2147470867" r:id="rId28"/>
    <p:sldId id="2147470858" r:id="rId29"/>
    <p:sldId id="2147470859" r:id="rId30"/>
    <p:sldId id="2147470806" r:id="rId31"/>
    <p:sldId id="214747082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42263B-7229-252B-6E86-C0D56A62E2D2}" name="Deborah Sateler" initials="DS" userId="S::deborah.sateler@dcorpsystems.ca::c0b01bbb-4106-4cdb-a191-a45b3f47a4ad" providerId="AD"/>
  <p188:author id="{CB53DC3D-2CC9-6C7E-6C6B-3A4593C775FD}" name="Erin Wynands" initials="EW" userId="25424e225b87dd95" providerId="Windows Live"/>
  <p188:author id="{9EB03356-0876-6DCC-2BEF-5FC262C90159}" name="Laura Zehr" initials="LZ" userId="S::lzehr01@uoguelph.ca::3220a1e1-35b9-4c8e-a626-ff6484a1c3d7" providerId="AD"/>
  <p188:author id="{0BD52FA0-4EDF-65A5-F205-120830885AF6}" name="Steven Roche" initials="SR" userId="72c322553ab9363a" providerId="Windows Live"/>
  <p188:author id="{0A5F38A7-8B54-C2D0-5CCB-74355626614B}" name="Laura Zehr" initials="LZ" userId="94c3d19e82cad8e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66AC"/>
    <a:srgbClr val="D0D3DF"/>
    <a:srgbClr val="BFC4D9"/>
    <a:srgbClr val="15235F"/>
    <a:srgbClr val="F2F2F2"/>
    <a:srgbClr val="34497D"/>
    <a:srgbClr val="333300"/>
    <a:srgbClr val="663300"/>
    <a:srgbClr val="FFCCFF"/>
    <a:srgbClr val="467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77" autoAdjust="0"/>
    <p:restoredTop sz="86667" autoAdjust="0"/>
  </p:normalViewPr>
  <p:slideViewPr>
    <p:cSldViewPr snapToGrid="0">
      <p:cViewPr varScale="1">
        <p:scale>
          <a:sx n="92" d="100"/>
          <a:sy n="92" d="100"/>
        </p:scale>
        <p:origin x="684" y="90"/>
      </p:cViewPr>
      <p:guideLst/>
    </p:cSldViewPr>
  </p:slideViewPr>
  <p:outlineViewPr>
    <p:cViewPr>
      <p:scale>
        <a:sx n="33" d="100"/>
        <a:sy n="33" d="100"/>
      </p:scale>
      <p:origin x="0" y="-22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McClintock" userId="76cba950-1504-44d9-8cde-bff905d959e5" providerId="ADAL" clId="{F402617F-F29B-43D6-91BA-40C50C6E36AC}"/>
    <pc:docChg chg="modSld">
      <pc:chgData name="Lisa McClintock" userId="76cba950-1504-44d9-8cde-bff905d959e5" providerId="ADAL" clId="{F402617F-F29B-43D6-91BA-40C50C6E36AC}" dt="2024-09-25T19:17:35.350" v="0" actId="20577"/>
      <pc:docMkLst>
        <pc:docMk/>
      </pc:docMkLst>
      <pc:sldChg chg="modNotesTx">
        <pc:chgData name="Lisa McClintock" userId="76cba950-1504-44d9-8cde-bff905d959e5" providerId="ADAL" clId="{F402617F-F29B-43D6-91BA-40C50C6E36AC}" dt="2024-09-25T19:17:35.350" v="0" actId="20577"/>
        <pc:sldMkLst>
          <pc:docMk/>
          <pc:sldMk cId="3550226510" sldId="214747086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68D72F-9408-47D6-9F6A-BB9395904BB1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D6A012-48D1-42BF-A209-A81B4ED989F1}">
      <dgm:prSet phldrT="[Text]" custT="1"/>
      <dgm:spPr/>
      <dgm:t>
        <a:bodyPr/>
        <a:lstStyle/>
        <a:p>
          <a:r>
            <a:rPr lang="en-US" sz="2600" b="1" dirty="0">
              <a:solidFill>
                <a:srgbClr val="15235F"/>
              </a:solidFill>
            </a:rPr>
            <a:t>Lab Analysis</a:t>
          </a:r>
        </a:p>
      </dgm:t>
    </dgm:pt>
    <dgm:pt modelId="{6787B68F-9861-47E2-B538-C216025C1C27}" type="parTrans" cxnId="{55C05A08-7CAF-4B3E-BB55-A7FFE6A8F223}">
      <dgm:prSet/>
      <dgm:spPr/>
      <dgm:t>
        <a:bodyPr/>
        <a:lstStyle/>
        <a:p>
          <a:endParaRPr lang="en-US" sz="2000"/>
        </a:p>
      </dgm:t>
    </dgm:pt>
    <dgm:pt modelId="{953238CD-99AD-4944-808F-444C77B234AA}" type="sibTrans" cxnId="{55C05A08-7CAF-4B3E-BB55-A7FFE6A8F223}">
      <dgm:prSet/>
      <dgm:spPr/>
      <dgm:t>
        <a:bodyPr/>
        <a:lstStyle/>
        <a:p>
          <a:endParaRPr lang="en-US" sz="2000"/>
        </a:p>
      </dgm:t>
    </dgm:pt>
    <dgm:pt modelId="{C0B75A98-4223-40B2-8D1A-2D87EA449721}">
      <dgm:prSet phldrT="[Text]" custT="1"/>
      <dgm:spPr/>
      <dgm:t>
        <a:bodyPr/>
        <a:lstStyle/>
        <a:p>
          <a:r>
            <a:rPr lang="en-US" sz="2200" dirty="0"/>
            <a:t>Protein</a:t>
          </a:r>
        </a:p>
      </dgm:t>
    </dgm:pt>
    <dgm:pt modelId="{538F9C6B-D311-4486-BD38-F0BAA9B26609}" type="parTrans" cxnId="{B83DA521-9D56-424C-9F04-782EAD478B10}">
      <dgm:prSet/>
      <dgm:spPr/>
      <dgm:t>
        <a:bodyPr/>
        <a:lstStyle/>
        <a:p>
          <a:endParaRPr lang="en-US" sz="2000"/>
        </a:p>
      </dgm:t>
    </dgm:pt>
    <dgm:pt modelId="{1EAB7EDC-BCA0-433D-9B36-D3581AF46442}" type="sibTrans" cxnId="{B83DA521-9D56-424C-9F04-782EAD478B10}">
      <dgm:prSet/>
      <dgm:spPr/>
      <dgm:t>
        <a:bodyPr/>
        <a:lstStyle/>
        <a:p>
          <a:endParaRPr lang="en-US" sz="2000"/>
        </a:p>
      </dgm:t>
    </dgm:pt>
    <dgm:pt modelId="{3F01CCCC-208D-4A1A-95FA-9CAAA0ADDB00}">
      <dgm:prSet phldrT="[Text]" custT="1"/>
      <dgm:spPr/>
      <dgm:t>
        <a:bodyPr/>
        <a:lstStyle/>
        <a:p>
          <a:r>
            <a:rPr lang="en-US" sz="2200" dirty="0"/>
            <a:t>Starch</a:t>
          </a:r>
        </a:p>
      </dgm:t>
    </dgm:pt>
    <dgm:pt modelId="{13739549-FC60-4299-B3F9-FB8E74E897FE}" type="parTrans" cxnId="{867A1DA9-7149-4A18-8972-C48C5F42027C}">
      <dgm:prSet/>
      <dgm:spPr/>
      <dgm:t>
        <a:bodyPr/>
        <a:lstStyle/>
        <a:p>
          <a:endParaRPr lang="en-US" sz="2000"/>
        </a:p>
      </dgm:t>
    </dgm:pt>
    <dgm:pt modelId="{39B691B1-D8AE-4EE5-AF8F-0D39C5DB0051}" type="sibTrans" cxnId="{867A1DA9-7149-4A18-8972-C48C5F42027C}">
      <dgm:prSet/>
      <dgm:spPr/>
      <dgm:t>
        <a:bodyPr/>
        <a:lstStyle/>
        <a:p>
          <a:endParaRPr lang="en-US" sz="2000"/>
        </a:p>
      </dgm:t>
    </dgm:pt>
    <dgm:pt modelId="{F5736238-4D51-4FEC-94CD-9D196E9A690A}">
      <dgm:prSet phldrT="[Text]" custT="1"/>
      <dgm:spPr/>
      <dgm:t>
        <a:bodyPr/>
        <a:lstStyle/>
        <a:p>
          <a:r>
            <a:rPr lang="en-US" sz="2600" b="1" dirty="0">
              <a:solidFill>
                <a:srgbClr val="15235F"/>
              </a:solidFill>
            </a:rPr>
            <a:t>Feed Value </a:t>
          </a:r>
        </a:p>
      </dgm:t>
    </dgm:pt>
    <dgm:pt modelId="{AC9B8C10-45F8-48E4-96FD-06B47A2D7C49}" type="parTrans" cxnId="{AF6760BB-D321-4A89-9489-9F1524B1D28A}">
      <dgm:prSet/>
      <dgm:spPr/>
      <dgm:t>
        <a:bodyPr/>
        <a:lstStyle/>
        <a:p>
          <a:endParaRPr lang="en-US" sz="2000"/>
        </a:p>
      </dgm:t>
    </dgm:pt>
    <dgm:pt modelId="{F850BA8A-0A33-4504-8A30-18FE8303509E}" type="sibTrans" cxnId="{AF6760BB-D321-4A89-9489-9F1524B1D28A}">
      <dgm:prSet/>
      <dgm:spPr/>
      <dgm:t>
        <a:bodyPr/>
        <a:lstStyle/>
        <a:p>
          <a:endParaRPr lang="en-US" sz="2000"/>
        </a:p>
      </dgm:t>
    </dgm:pt>
    <dgm:pt modelId="{3E1C4FBE-5603-4372-ABAE-694955B0E906}">
      <dgm:prSet phldrT="[Text]" custT="1"/>
      <dgm:spPr>
        <a:ln>
          <a:noFill/>
        </a:ln>
      </dgm:spPr>
      <dgm:t>
        <a:bodyPr/>
        <a:lstStyle/>
        <a:p>
          <a:r>
            <a:rPr lang="en-US" sz="2200" dirty="0"/>
            <a:t>Stability</a:t>
          </a:r>
        </a:p>
      </dgm:t>
    </dgm:pt>
    <dgm:pt modelId="{78FA273B-B33E-4BF4-9F30-F8DA1878830F}" type="parTrans" cxnId="{8AE9F7CA-EC60-4364-B6CA-9A4F244FCB7E}">
      <dgm:prSet/>
      <dgm:spPr/>
      <dgm:t>
        <a:bodyPr/>
        <a:lstStyle/>
        <a:p>
          <a:endParaRPr lang="en-US" sz="2000"/>
        </a:p>
      </dgm:t>
    </dgm:pt>
    <dgm:pt modelId="{5CE58AC9-89C4-4C6E-96E0-E2F257C2BF11}" type="sibTrans" cxnId="{8AE9F7CA-EC60-4364-B6CA-9A4F244FCB7E}">
      <dgm:prSet/>
      <dgm:spPr/>
      <dgm:t>
        <a:bodyPr/>
        <a:lstStyle/>
        <a:p>
          <a:endParaRPr lang="en-US" sz="2000"/>
        </a:p>
      </dgm:t>
    </dgm:pt>
    <dgm:pt modelId="{957C2B67-6748-4461-B116-DE929035BAA2}">
      <dgm:prSet phldrT="[Text]" custT="1"/>
      <dgm:spPr>
        <a:ln>
          <a:noFill/>
        </a:ln>
      </dgm:spPr>
      <dgm:t>
        <a:bodyPr/>
        <a:lstStyle/>
        <a:p>
          <a:r>
            <a:rPr lang="en-US" sz="2200" dirty="0"/>
            <a:t>Toxins</a:t>
          </a:r>
        </a:p>
      </dgm:t>
    </dgm:pt>
    <dgm:pt modelId="{C2305A31-727A-4867-94A4-275A191FDCD8}" type="parTrans" cxnId="{29BAB23F-9CE2-4C62-BC29-71512CFB35E1}">
      <dgm:prSet/>
      <dgm:spPr/>
      <dgm:t>
        <a:bodyPr/>
        <a:lstStyle/>
        <a:p>
          <a:endParaRPr lang="en-US" sz="2000"/>
        </a:p>
      </dgm:t>
    </dgm:pt>
    <dgm:pt modelId="{C58AE158-655E-4FFE-B411-08064821D9F5}" type="sibTrans" cxnId="{29BAB23F-9CE2-4C62-BC29-71512CFB35E1}">
      <dgm:prSet/>
      <dgm:spPr/>
      <dgm:t>
        <a:bodyPr/>
        <a:lstStyle/>
        <a:p>
          <a:endParaRPr lang="en-US" sz="2000"/>
        </a:p>
      </dgm:t>
    </dgm:pt>
    <dgm:pt modelId="{0A9286D3-F272-48F1-93DD-3FC294B7EB6C}">
      <dgm:prSet phldrT="[Text]" custT="1"/>
      <dgm:spPr>
        <a:ln>
          <a:noFill/>
        </a:ln>
      </dgm:spPr>
      <dgm:t>
        <a:bodyPr/>
        <a:lstStyle/>
        <a:p>
          <a:r>
            <a:rPr lang="en-US" sz="2200" dirty="0"/>
            <a:t>Contaminants</a:t>
          </a:r>
        </a:p>
      </dgm:t>
    </dgm:pt>
    <dgm:pt modelId="{FC50FE18-C60C-4C67-8ABE-C746F0E8B0B5}" type="parTrans" cxnId="{A95BF353-EEDD-41CE-B491-BF498DDA1701}">
      <dgm:prSet/>
      <dgm:spPr/>
      <dgm:t>
        <a:bodyPr/>
        <a:lstStyle/>
        <a:p>
          <a:endParaRPr lang="en-US" sz="2000"/>
        </a:p>
      </dgm:t>
    </dgm:pt>
    <dgm:pt modelId="{3C89C683-B650-40B3-B7E0-207FAA97BEAF}" type="sibTrans" cxnId="{A95BF353-EEDD-41CE-B491-BF498DDA1701}">
      <dgm:prSet/>
      <dgm:spPr/>
      <dgm:t>
        <a:bodyPr/>
        <a:lstStyle/>
        <a:p>
          <a:endParaRPr lang="en-US" sz="2000"/>
        </a:p>
      </dgm:t>
    </dgm:pt>
    <dgm:pt modelId="{5DAFDC5C-7AAD-499F-A89A-F173837B4DB3}">
      <dgm:prSet phldrT="[Text]" custT="1"/>
      <dgm:spPr>
        <a:ln>
          <a:noFill/>
        </a:ln>
      </dgm:spPr>
      <dgm:t>
        <a:bodyPr/>
        <a:lstStyle/>
        <a:p>
          <a:r>
            <a:rPr lang="en-US" sz="2200" dirty="0"/>
            <a:t>Molds</a:t>
          </a:r>
        </a:p>
      </dgm:t>
    </dgm:pt>
    <dgm:pt modelId="{E7D74142-097E-4919-B845-56EB66F9A7E1}" type="parTrans" cxnId="{49DCE856-462C-4B14-8502-C46F4364CFCF}">
      <dgm:prSet/>
      <dgm:spPr/>
      <dgm:t>
        <a:bodyPr/>
        <a:lstStyle/>
        <a:p>
          <a:endParaRPr lang="en-US" sz="2000"/>
        </a:p>
      </dgm:t>
    </dgm:pt>
    <dgm:pt modelId="{3F58A1EB-2C3B-4ABC-80F3-727F36F37F4C}" type="sibTrans" cxnId="{49DCE856-462C-4B14-8502-C46F4364CFCF}">
      <dgm:prSet/>
      <dgm:spPr/>
      <dgm:t>
        <a:bodyPr/>
        <a:lstStyle/>
        <a:p>
          <a:endParaRPr lang="en-US" sz="2000"/>
        </a:p>
      </dgm:t>
    </dgm:pt>
    <dgm:pt modelId="{54D22E19-40C4-4881-9672-3D2D3DA25BA2}">
      <dgm:prSet phldrT="[Text]" custT="1"/>
      <dgm:spPr/>
      <dgm:t>
        <a:bodyPr/>
        <a:lstStyle/>
        <a:p>
          <a:r>
            <a:rPr lang="en-US" sz="2200" dirty="0"/>
            <a:t>Vitamins</a:t>
          </a:r>
        </a:p>
      </dgm:t>
    </dgm:pt>
    <dgm:pt modelId="{76196239-6FF2-4DD1-BAC3-3E6C6955FF98}" type="parTrans" cxnId="{A043093D-B073-4D90-8202-604F1A54E3AD}">
      <dgm:prSet/>
      <dgm:spPr/>
      <dgm:t>
        <a:bodyPr/>
        <a:lstStyle/>
        <a:p>
          <a:endParaRPr lang="en-US" sz="2000"/>
        </a:p>
      </dgm:t>
    </dgm:pt>
    <dgm:pt modelId="{6A08F4D7-995F-4128-99D3-A984820AACD5}" type="sibTrans" cxnId="{A043093D-B073-4D90-8202-604F1A54E3AD}">
      <dgm:prSet/>
      <dgm:spPr/>
      <dgm:t>
        <a:bodyPr/>
        <a:lstStyle/>
        <a:p>
          <a:endParaRPr lang="en-US" sz="2000"/>
        </a:p>
      </dgm:t>
    </dgm:pt>
    <dgm:pt modelId="{E4478AF9-A12C-4D2F-B0E2-4471180DE6EE}">
      <dgm:prSet phldrT="[Text]" custT="1"/>
      <dgm:spPr/>
      <dgm:t>
        <a:bodyPr/>
        <a:lstStyle/>
        <a:p>
          <a:r>
            <a:rPr lang="en-US" sz="2200" dirty="0"/>
            <a:t>Minerals</a:t>
          </a:r>
        </a:p>
      </dgm:t>
    </dgm:pt>
    <dgm:pt modelId="{ADC3FDD0-515D-4CB5-9E8B-9C63ED547F00}" type="parTrans" cxnId="{1C4D000E-57BD-4175-8D19-A93FD257C715}">
      <dgm:prSet/>
      <dgm:spPr/>
      <dgm:t>
        <a:bodyPr/>
        <a:lstStyle/>
        <a:p>
          <a:endParaRPr lang="en-US" sz="2000"/>
        </a:p>
      </dgm:t>
    </dgm:pt>
    <dgm:pt modelId="{122D534E-91F0-4BED-B5E6-7C1DCC01EC61}" type="sibTrans" cxnId="{1C4D000E-57BD-4175-8D19-A93FD257C715}">
      <dgm:prSet/>
      <dgm:spPr/>
      <dgm:t>
        <a:bodyPr/>
        <a:lstStyle/>
        <a:p>
          <a:endParaRPr lang="en-US" sz="2000"/>
        </a:p>
      </dgm:t>
    </dgm:pt>
    <dgm:pt modelId="{08424A02-CF8F-4025-9496-759619B6C777}">
      <dgm:prSet phldrT="[Text]" custT="1"/>
      <dgm:spPr/>
      <dgm:t>
        <a:bodyPr/>
        <a:lstStyle/>
        <a:p>
          <a:r>
            <a:rPr lang="en-US" sz="2200" dirty="0"/>
            <a:t>Fiber</a:t>
          </a:r>
        </a:p>
      </dgm:t>
    </dgm:pt>
    <dgm:pt modelId="{F0432674-D6C5-4E68-BE03-96CE04B72EED}" type="parTrans" cxnId="{EB2AC02A-8631-4FD0-ABB7-9B5CA7DF9127}">
      <dgm:prSet/>
      <dgm:spPr/>
      <dgm:t>
        <a:bodyPr/>
        <a:lstStyle/>
        <a:p>
          <a:endParaRPr lang="en-CA"/>
        </a:p>
      </dgm:t>
    </dgm:pt>
    <dgm:pt modelId="{6C6B2760-DAED-460A-A4FC-792D2EF23830}" type="sibTrans" cxnId="{EB2AC02A-8631-4FD0-ABB7-9B5CA7DF9127}">
      <dgm:prSet/>
      <dgm:spPr/>
      <dgm:t>
        <a:bodyPr/>
        <a:lstStyle/>
        <a:p>
          <a:endParaRPr lang="en-CA"/>
        </a:p>
      </dgm:t>
    </dgm:pt>
    <dgm:pt modelId="{893BC149-E121-4523-B377-3C7AE8680B04}">
      <dgm:prSet phldrT="[Text]" custT="1"/>
      <dgm:spPr>
        <a:ln>
          <a:noFill/>
        </a:ln>
      </dgm:spPr>
      <dgm:t>
        <a:bodyPr/>
        <a:lstStyle/>
        <a:p>
          <a:r>
            <a:rPr lang="en-US" sz="2200" dirty="0"/>
            <a:t>Palatability</a:t>
          </a:r>
        </a:p>
      </dgm:t>
    </dgm:pt>
    <dgm:pt modelId="{E8FF71B9-635B-432B-B29B-84D8B7A08661}" type="parTrans" cxnId="{24BE1273-A2AF-477A-9624-255E0DC6E3FA}">
      <dgm:prSet/>
      <dgm:spPr/>
      <dgm:t>
        <a:bodyPr/>
        <a:lstStyle/>
        <a:p>
          <a:endParaRPr lang="en-CA"/>
        </a:p>
      </dgm:t>
    </dgm:pt>
    <dgm:pt modelId="{F46CC047-8F75-4126-B0B6-7FE30CEA9999}" type="sibTrans" cxnId="{24BE1273-A2AF-477A-9624-255E0DC6E3FA}">
      <dgm:prSet/>
      <dgm:spPr/>
      <dgm:t>
        <a:bodyPr/>
        <a:lstStyle/>
        <a:p>
          <a:endParaRPr lang="en-CA"/>
        </a:p>
      </dgm:t>
    </dgm:pt>
    <dgm:pt modelId="{42AAF1F4-7438-488C-AD05-28580D4104C8}" type="pres">
      <dgm:prSet presAssocID="{CF68D72F-9408-47D6-9F6A-BB9395904BB1}" presName="linearFlow" presStyleCnt="0">
        <dgm:presLayoutVars>
          <dgm:dir/>
          <dgm:animLvl val="lvl"/>
          <dgm:resizeHandles/>
        </dgm:presLayoutVars>
      </dgm:prSet>
      <dgm:spPr/>
    </dgm:pt>
    <dgm:pt modelId="{9EC4614F-7421-4E64-B38E-5FD1E2DC9DB5}" type="pres">
      <dgm:prSet presAssocID="{BAD6A012-48D1-42BF-A209-A81B4ED989F1}" presName="compositeNode" presStyleCnt="0">
        <dgm:presLayoutVars>
          <dgm:bulletEnabled val="1"/>
        </dgm:presLayoutVars>
      </dgm:prSet>
      <dgm:spPr/>
    </dgm:pt>
    <dgm:pt modelId="{4E2DB272-220D-47C8-85EB-97B4304DAD3C}" type="pres">
      <dgm:prSet presAssocID="{BAD6A012-48D1-42BF-A209-A81B4ED989F1}" presName="image" presStyleLbl="fgImgPlace1" presStyleIdx="0" presStyleCnt="2" custLinFactY="200000" custLinFactNeighborX="40269" custLinFactNeighborY="220354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prstGeom prst="ellipse">
          <a:avLst/>
        </a:prstGeom>
        <a:noFill/>
        <a:ln>
          <a:noFill/>
        </a:ln>
        <a:scene3d>
          <a:camera prst="orthographicFront"/>
          <a:lightRig rig="threePt" dir="t"/>
        </a:scene3d>
        <a:sp3d>
          <a:bevelT/>
        </a:sp3d>
      </dgm:spPr>
    </dgm:pt>
    <dgm:pt modelId="{2FE13117-1A09-45B9-B8B9-F893FBC40323}" type="pres">
      <dgm:prSet presAssocID="{BAD6A012-48D1-42BF-A209-A81B4ED989F1}" presName="childNode" presStyleLbl="node1" presStyleIdx="0" presStyleCnt="2" custScaleY="63683" custLinFactNeighborY="-14948">
        <dgm:presLayoutVars>
          <dgm:bulletEnabled val="1"/>
        </dgm:presLayoutVars>
      </dgm:prSet>
      <dgm:spPr/>
    </dgm:pt>
    <dgm:pt modelId="{D88694BF-05DF-4576-8B1E-4C441754DE2F}" type="pres">
      <dgm:prSet presAssocID="{BAD6A012-48D1-42BF-A209-A81B4ED989F1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B5B3DC87-9190-4082-BBA0-FBD21537E4F6}" type="pres">
      <dgm:prSet presAssocID="{953238CD-99AD-4944-808F-444C77B234AA}" presName="sibTrans" presStyleCnt="0"/>
      <dgm:spPr/>
    </dgm:pt>
    <dgm:pt modelId="{292C2022-2257-49B9-BDD7-317A3CCA3A47}" type="pres">
      <dgm:prSet presAssocID="{F5736238-4D51-4FEC-94CD-9D196E9A690A}" presName="compositeNode" presStyleCnt="0">
        <dgm:presLayoutVars>
          <dgm:bulletEnabled val="1"/>
        </dgm:presLayoutVars>
      </dgm:prSet>
      <dgm:spPr/>
    </dgm:pt>
    <dgm:pt modelId="{A399650F-67CD-429F-850F-97C25B2197D3}" type="pres">
      <dgm:prSet presAssocID="{F5736238-4D51-4FEC-94CD-9D196E9A690A}" presName="image" presStyleLbl="fgImgPlace1" presStyleIdx="1" presStyleCnt="2" custLinFactY="200000" custLinFactNeighborX="12409" custLinFactNeighborY="216293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prstGeom prst="ellipse">
          <a:avLst/>
        </a:prstGeom>
        <a:noFill/>
        <a:ln>
          <a:noFill/>
        </a:ln>
        <a:scene3d>
          <a:camera prst="orthographicFront"/>
          <a:lightRig rig="threePt" dir="t"/>
        </a:scene3d>
        <a:sp3d>
          <a:bevelT/>
        </a:sp3d>
      </dgm:spPr>
    </dgm:pt>
    <dgm:pt modelId="{F285BC6E-2DA6-429C-9F1A-261BDB963EDF}" type="pres">
      <dgm:prSet presAssocID="{F5736238-4D51-4FEC-94CD-9D196E9A690A}" presName="childNode" presStyleLbl="node1" presStyleIdx="1" presStyleCnt="2" custScaleX="105478" custScaleY="63683" custLinFactNeighborX="-6221" custLinFactNeighborY="-15600">
        <dgm:presLayoutVars>
          <dgm:bulletEnabled val="1"/>
        </dgm:presLayoutVars>
      </dgm:prSet>
      <dgm:spPr/>
    </dgm:pt>
    <dgm:pt modelId="{67BD38BC-B6BD-4A3F-96F8-43544AB6B858}" type="pres">
      <dgm:prSet presAssocID="{F5736238-4D51-4FEC-94CD-9D196E9A690A}" presName="parentNode" presStyleLbl="revTx" presStyleIdx="1" presStyleCnt="2" custLinFactNeighborX="-36540">
        <dgm:presLayoutVars>
          <dgm:chMax val="0"/>
          <dgm:bulletEnabled val="1"/>
        </dgm:presLayoutVars>
      </dgm:prSet>
      <dgm:spPr/>
    </dgm:pt>
  </dgm:ptLst>
  <dgm:cxnLst>
    <dgm:cxn modelId="{BE82C600-6F5F-4183-8342-3490D8E22AB4}" type="presOf" srcId="{E4478AF9-A12C-4D2F-B0E2-4471180DE6EE}" destId="{2FE13117-1A09-45B9-B8B9-F893FBC40323}" srcOrd="0" destOrd="3" presId="urn:microsoft.com/office/officeart/2005/8/layout/hList2"/>
    <dgm:cxn modelId="{FB678602-A7AB-4485-9291-500C006ACB60}" type="presOf" srcId="{54D22E19-40C4-4881-9672-3D2D3DA25BA2}" destId="{2FE13117-1A09-45B9-B8B9-F893FBC40323}" srcOrd="0" destOrd="2" presId="urn:microsoft.com/office/officeart/2005/8/layout/hList2"/>
    <dgm:cxn modelId="{55C05A08-7CAF-4B3E-BB55-A7FFE6A8F223}" srcId="{CF68D72F-9408-47D6-9F6A-BB9395904BB1}" destId="{BAD6A012-48D1-42BF-A209-A81B4ED989F1}" srcOrd="0" destOrd="0" parTransId="{6787B68F-9861-47E2-B538-C216025C1C27}" sibTransId="{953238CD-99AD-4944-808F-444C77B234AA}"/>
    <dgm:cxn modelId="{1C4D000E-57BD-4175-8D19-A93FD257C715}" srcId="{BAD6A012-48D1-42BF-A209-A81B4ED989F1}" destId="{E4478AF9-A12C-4D2F-B0E2-4471180DE6EE}" srcOrd="3" destOrd="0" parTransId="{ADC3FDD0-515D-4CB5-9E8B-9C63ED547F00}" sibTransId="{122D534E-91F0-4BED-B5E6-7C1DCC01EC61}"/>
    <dgm:cxn modelId="{B83DA521-9D56-424C-9F04-782EAD478B10}" srcId="{BAD6A012-48D1-42BF-A209-A81B4ED989F1}" destId="{C0B75A98-4223-40B2-8D1A-2D87EA449721}" srcOrd="0" destOrd="0" parTransId="{538F9C6B-D311-4486-BD38-F0BAA9B26609}" sibTransId="{1EAB7EDC-BCA0-433D-9B36-D3581AF46442}"/>
    <dgm:cxn modelId="{EB2AC02A-8631-4FD0-ABB7-9B5CA7DF9127}" srcId="{BAD6A012-48D1-42BF-A209-A81B4ED989F1}" destId="{08424A02-CF8F-4025-9496-759619B6C777}" srcOrd="4" destOrd="0" parTransId="{F0432674-D6C5-4E68-BE03-96CE04B72EED}" sibTransId="{6C6B2760-DAED-460A-A4FC-792D2EF23830}"/>
    <dgm:cxn modelId="{7529F02D-B766-4503-81F2-FC294A0CD959}" type="presOf" srcId="{0A9286D3-F272-48F1-93DD-3FC294B7EB6C}" destId="{F285BC6E-2DA6-429C-9F1A-261BDB963EDF}" srcOrd="0" destOrd="1" presId="urn:microsoft.com/office/officeart/2005/8/layout/hList2"/>
    <dgm:cxn modelId="{A043093D-B073-4D90-8202-604F1A54E3AD}" srcId="{BAD6A012-48D1-42BF-A209-A81B4ED989F1}" destId="{54D22E19-40C4-4881-9672-3D2D3DA25BA2}" srcOrd="2" destOrd="0" parTransId="{76196239-6FF2-4DD1-BAC3-3E6C6955FF98}" sibTransId="{6A08F4D7-995F-4128-99D3-A984820AACD5}"/>
    <dgm:cxn modelId="{29BAB23F-9CE2-4C62-BC29-71512CFB35E1}" srcId="{F5736238-4D51-4FEC-94CD-9D196E9A690A}" destId="{957C2B67-6748-4461-B116-DE929035BAA2}" srcOrd="2" destOrd="0" parTransId="{C2305A31-727A-4867-94A4-275A191FDCD8}" sibTransId="{C58AE158-655E-4FFE-B411-08064821D9F5}"/>
    <dgm:cxn modelId="{10603943-ECD5-48EE-A8FD-8BACE974A6F2}" type="presOf" srcId="{893BC149-E121-4523-B377-3C7AE8680B04}" destId="{F285BC6E-2DA6-429C-9F1A-261BDB963EDF}" srcOrd="0" destOrd="4" presId="urn:microsoft.com/office/officeart/2005/8/layout/hList2"/>
    <dgm:cxn modelId="{60E78243-025F-40EA-9C35-A69186C519D4}" type="presOf" srcId="{08424A02-CF8F-4025-9496-759619B6C777}" destId="{2FE13117-1A09-45B9-B8B9-F893FBC40323}" srcOrd="0" destOrd="4" presId="urn:microsoft.com/office/officeart/2005/8/layout/hList2"/>
    <dgm:cxn modelId="{FA931247-6788-4788-875E-01E6B7D66410}" type="presOf" srcId="{F5736238-4D51-4FEC-94CD-9D196E9A690A}" destId="{67BD38BC-B6BD-4A3F-96F8-43544AB6B858}" srcOrd="0" destOrd="0" presId="urn:microsoft.com/office/officeart/2005/8/layout/hList2"/>
    <dgm:cxn modelId="{5BD1B549-9126-4230-96C8-351E608AE9B0}" type="presOf" srcId="{C0B75A98-4223-40B2-8D1A-2D87EA449721}" destId="{2FE13117-1A09-45B9-B8B9-F893FBC40323}" srcOrd="0" destOrd="0" presId="urn:microsoft.com/office/officeart/2005/8/layout/hList2"/>
    <dgm:cxn modelId="{24BE1273-A2AF-477A-9624-255E0DC6E3FA}" srcId="{F5736238-4D51-4FEC-94CD-9D196E9A690A}" destId="{893BC149-E121-4523-B377-3C7AE8680B04}" srcOrd="4" destOrd="0" parTransId="{E8FF71B9-635B-432B-B29B-84D8B7A08661}" sibTransId="{F46CC047-8F75-4126-B0B6-7FE30CEA9999}"/>
    <dgm:cxn modelId="{A95BF353-EEDD-41CE-B491-BF498DDA1701}" srcId="{F5736238-4D51-4FEC-94CD-9D196E9A690A}" destId="{0A9286D3-F272-48F1-93DD-3FC294B7EB6C}" srcOrd="1" destOrd="0" parTransId="{FC50FE18-C60C-4C67-8ABE-C746F0E8B0B5}" sibTransId="{3C89C683-B650-40B3-B7E0-207FAA97BEAF}"/>
    <dgm:cxn modelId="{49DCE856-462C-4B14-8502-C46F4364CFCF}" srcId="{F5736238-4D51-4FEC-94CD-9D196E9A690A}" destId="{5DAFDC5C-7AAD-499F-A89A-F173837B4DB3}" srcOrd="3" destOrd="0" parTransId="{E7D74142-097E-4919-B845-56EB66F9A7E1}" sibTransId="{3F58A1EB-2C3B-4ABC-80F3-727F36F37F4C}"/>
    <dgm:cxn modelId="{2331CC57-1CBC-4D9F-976A-D7CA2EF7917A}" type="presOf" srcId="{BAD6A012-48D1-42BF-A209-A81B4ED989F1}" destId="{D88694BF-05DF-4576-8B1E-4C441754DE2F}" srcOrd="0" destOrd="0" presId="urn:microsoft.com/office/officeart/2005/8/layout/hList2"/>
    <dgm:cxn modelId="{EAB5DD9C-CFB3-4A89-B3AE-7244711363E4}" type="presOf" srcId="{CF68D72F-9408-47D6-9F6A-BB9395904BB1}" destId="{42AAF1F4-7438-488C-AD05-28580D4104C8}" srcOrd="0" destOrd="0" presId="urn:microsoft.com/office/officeart/2005/8/layout/hList2"/>
    <dgm:cxn modelId="{867A1DA9-7149-4A18-8972-C48C5F42027C}" srcId="{BAD6A012-48D1-42BF-A209-A81B4ED989F1}" destId="{3F01CCCC-208D-4A1A-95FA-9CAAA0ADDB00}" srcOrd="1" destOrd="0" parTransId="{13739549-FC60-4299-B3F9-FB8E74E897FE}" sibTransId="{39B691B1-D8AE-4EE5-AF8F-0D39C5DB0051}"/>
    <dgm:cxn modelId="{1E8865AD-6AD4-48A8-9ED3-C5450CF75B93}" type="presOf" srcId="{3F01CCCC-208D-4A1A-95FA-9CAAA0ADDB00}" destId="{2FE13117-1A09-45B9-B8B9-F893FBC40323}" srcOrd="0" destOrd="1" presId="urn:microsoft.com/office/officeart/2005/8/layout/hList2"/>
    <dgm:cxn modelId="{AF6760BB-D321-4A89-9489-9F1524B1D28A}" srcId="{CF68D72F-9408-47D6-9F6A-BB9395904BB1}" destId="{F5736238-4D51-4FEC-94CD-9D196E9A690A}" srcOrd="1" destOrd="0" parTransId="{AC9B8C10-45F8-48E4-96FD-06B47A2D7C49}" sibTransId="{F850BA8A-0A33-4504-8A30-18FE8303509E}"/>
    <dgm:cxn modelId="{EA4036BE-C381-44F0-8483-13B10540DD68}" type="presOf" srcId="{5DAFDC5C-7AAD-499F-A89A-F173837B4DB3}" destId="{F285BC6E-2DA6-429C-9F1A-261BDB963EDF}" srcOrd="0" destOrd="3" presId="urn:microsoft.com/office/officeart/2005/8/layout/hList2"/>
    <dgm:cxn modelId="{8AE9F7CA-EC60-4364-B6CA-9A4F244FCB7E}" srcId="{F5736238-4D51-4FEC-94CD-9D196E9A690A}" destId="{3E1C4FBE-5603-4372-ABAE-694955B0E906}" srcOrd="0" destOrd="0" parTransId="{78FA273B-B33E-4BF4-9F30-F8DA1878830F}" sibTransId="{5CE58AC9-89C4-4C6E-96E0-E2F257C2BF11}"/>
    <dgm:cxn modelId="{B9A090E2-D90A-4627-BF0C-F0FB77B84359}" type="presOf" srcId="{957C2B67-6748-4461-B116-DE929035BAA2}" destId="{F285BC6E-2DA6-429C-9F1A-261BDB963EDF}" srcOrd="0" destOrd="2" presId="urn:microsoft.com/office/officeart/2005/8/layout/hList2"/>
    <dgm:cxn modelId="{E7B276F7-00C7-424D-BD44-9F5BCA9A0F0E}" type="presOf" srcId="{3E1C4FBE-5603-4372-ABAE-694955B0E906}" destId="{F285BC6E-2DA6-429C-9F1A-261BDB963EDF}" srcOrd="0" destOrd="0" presId="urn:microsoft.com/office/officeart/2005/8/layout/hList2"/>
    <dgm:cxn modelId="{9951C6E3-8A69-43A3-A95D-9285B62CD620}" type="presParOf" srcId="{42AAF1F4-7438-488C-AD05-28580D4104C8}" destId="{9EC4614F-7421-4E64-B38E-5FD1E2DC9DB5}" srcOrd="0" destOrd="0" presId="urn:microsoft.com/office/officeart/2005/8/layout/hList2"/>
    <dgm:cxn modelId="{665308ED-BA2E-4EB0-93FA-2BF552461C0A}" type="presParOf" srcId="{9EC4614F-7421-4E64-B38E-5FD1E2DC9DB5}" destId="{4E2DB272-220D-47C8-85EB-97B4304DAD3C}" srcOrd="0" destOrd="0" presId="urn:microsoft.com/office/officeart/2005/8/layout/hList2"/>
    <dgm:cxn modelId="{F1F82C7F-FDAB-489D-A5AF-28FCBCB01F66}" type="presParOf" srcId="{9EC4614F-7421-4E64-B38E-5FD1E2DC9DB5}" destId="{2FE13117-1A09-45B9-B8B9-F893FBC40323}" srcOrd="1" destOrd="0" presId="urn:microsoft.com/office/officeart/2005/8/layout/hList2"/>
    <dgm:cxn modelId="{7611A92F-E69C-465F-A603-9C31B78EBA36}" type="presParOf" srcId="{9EC4614F-7421-4E64-B38E-5FD1E2DC9DB5}" destId="{D88694BF-05DF-4576-8B1E-4C441754DE2F}" srcOrd="2" destOrd="0" presId="urn:microsoft.com/office/officeart/2005/8/layout/hList2"/>
    <dgm:cxn modelId="{A7EB31CE-95D8-4CDF-A439-14CE23285CEF}" type="presParOf" srcId="{42AAF1F4-7438-488C-AD05-28580D4104C8}" destId="{B5B3DC87-9190-4082-BBA0-FBD21537E4F6}" srcOrd="1" destOrd="0" presId="urn:microsoft.com/office/officeart/2005/8/layout/hList2"/>
    <dgm:cxn modelId="{E95D92C7-9E71-43FD-B282-7EB4F760CA19}" type="presParOf" srcId="{42AAF1F4-7438-488C-AD05-28580D4104C8}" destId="{292C2022-2257-49B9-BDD7-317A3CCA3A47}" srcOrd="2" destOrd="0" presId="urn:microsoft.com/office/officeart/2005/8/layout/hList2"/>
    <dgm:cxn modelId="{5D80A8AA-762D-4561-82CF-810212E4B62E}" type="presParOf" srcId="{292C2022-2257-49B9-BDD7-317A3CCA3A47}" destId="{A399650F-67CD-429F-850F-97C25B2197D3}" srcOrd="0" destOrd="0" presId="urn:microsoft.com/office/officeart/2005/8/layout/hList2"/>
    <dgm:cxn modelId="{EBEAFFD2-0DE1-4C5A-BF1E-80F23D9ACE5A}" type="presParOf" srcId="{292C2022-2257-49B9-BDD7-317A3CCA3A47}" destId="{F285BC6E-2DA6-429C-9F1A-261BDB963EDF}" srcOrd="1" destOrd="0" presId="urn:microsoft.com/office/officeart/2005/8/layout/hList2"/>
    <dgm:cxn modelId="{74A694BA-F2DA-45D6-9610-299C83263859}" type="presParOf" srcId="{292C2022-2257-49B9-BDD7-317A3CCA3A47}" destId="{67BD38BC-B6BD-4A3F-96F8-43544AB6B858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8694BF-05DF-4576-8B1E-4C441754DE2F}">
      <dsp:nvSpPr>
        <dsp:cNvPr id="0" name=""/>
        <dsp:cNvSpPr/>
      </dsp:nvSpPr>
      <dsp:spPr>
        <a:xfrm rot="16200000">
          <a:off x="-1675306" y="2548612"/>
          <a:ext cx="3866041" cy="439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7949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rgbClr val="15235F"/>
              </a:solidFill>
            </a:rPr>
            <a:t>Lab Analysis</a:t>
          </a:r>
        </a:p>
      </dsp:txBody>
      <dsp:txXfrm>
        <a:off x="-1675306" y="2548612"/>
        <a:ext cx="3866041" cy="439878"/>
      </dsp:txXfrm>
    </dsp:sp>
    <dsp:sp modelId="{2FE13117-1A09-45B9-B8B9-F893FBC40323}">
      <dsp:nvSpPr>
        <dsp:cNvPr id="0" name=""/>
        <dsp:cNvSpPr/>
      </dsp:nvSpPr>
      <dsp:spPr>
        <a:xfrm>
          <a:off x="477653" y="959650"/>
          <a:ext cx="2191063" cy="2462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87949" rIns="15646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Protein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Starch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Vitamins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Minerals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Fiber</a:t>
          </a:r>
        </a:p>
      </dsp:txBody>
      <dsp:txXfrm>
        <a:off x="477653" y="959650"/>
        <a:ext cx="2191063" cy="2462010"/>
      </dsp:txXfrm>
    </dsp:sp>
    <dsp:sp modelId="{4E2DB272-220D-47C8-85EB-97B4304DAD3C}">
      <dsp:nvSpPr>
        <dsp:cNvPr id="0" name=""/>
        <dsp:cNvSpPr/>
      </dsp:nvSpPr>
      <dsp:spPr>
        <a:xfrm>
          <a:off x="392044" y="3952988"/>
          <a:ext cx="879757" cy="879757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67BD38BC-B6BD-4A3F-96F8-43544AB6B858}">
      <dsp:nvSpPr>
        <dsp:cNvPr id="0" name=""/>
        <dsp:cNvSpPr/>
      </dsp:nvSpPr>
      <dsp:spPr>
        <a:xfrm rot="16200000">
          <a:off x="1334707" y="2548612"/>
          <a:ext cx="3866041" cy="439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7949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rgbClr val="15235F"/>
              </a:solidFill>
            </a:rPr>
            <a:t>Feed Value </a:t>
          </a:r>
        </a:p>
      </dsp:txBody>
      <dsp:txXfrm>
        <a:off x="1334707" y="2548612"/>
        <a:ext cx="3866041" cy="439878"/>
      </dsp:txXfrm>
    </dsp:sp>
    <dsp:sp modelId="{F285BC6E-2DA6-429C-9F1A-261BDB963EDF}">
      <dsp:nvSpPr>
        <dsp:cNvPr id="0" name=""/>
        <dsp:cNvSpPr/>
      </dsp:nvSpPr>
      <dsp:spPr>
        <a:xfrm>
          <a:off x="3452079" y="934443"/>
          <a:ext cx="2311090" cy="2462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87949" rIns="15646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Stability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Contaminants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Toxins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Molds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Palatability</a:t>
          </a:r>
        </a:p>
      </dsp:txBody>
      <dsp:txXfrm>
        <a:off x="3452079" y="934443"/>
        <a:ext cx="2311090" cy="2462010"/>
      </dsp:txXfrm>
    </dsp:sp>
    <dsp:sp modelId="{A399650F-67CD-429F-850F-97C25B2197D3}">
      <dsp:nvSpPr>
        <dsp:cNvPr id="0" name=""/>
        <dsp:cNvSpPr/>
      </dsp:nvSpPr>
      <dsp:spPr>
        <a:xfrm>
          <a:off x="3317689" y="3917261"/>
          <a:ext cx="879757" cy="879757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18CDB-1760-4C92-988B-5AFD2895CC6E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C635F-4045-4C92-B7C5-9AAB9B080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6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86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68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3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52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https://dairy.photoshelter.com/galleries/C0000.P4WrHK5QIU/G0000ksZ07N98BFg/I0000fBp_MBldl7g/Larson-021-jpg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37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https://dairy.photoshelter.com/galleries/C0000.P4WrHK5QIU/G0000ksZ07N98BFg/I0000fBp_MBldl7g/Larson-021-jpg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39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https://dairy.photoshelter.com/galleries/C0000.P4WrHK5QIU/G0000ksZ07N98BFg/I0000iHEtUBbykfc/Larson-026-jpg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55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https://dairy.photoshelter.com/search/result/I0000t1MDnZKJRcU?terms=corn%20silage&amp;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88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https://dairy.photoshelter.com/search/result/I0000t1MDnZKJRcU?terms=corn%20silage&amp;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40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Picture from catalogue </a:t>
            </a:r>
            <a:r>
              <a:rPr lang="en-US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Fiscalini_Pan_04.jpg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95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https://dairy.photoshelter.com/galleries/C0000.P4WrHK5QIU/G0000ksZ07N98BFg/I0000qDmZSHGaU_8/Crave20-330-jpg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88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18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Picture from catalogue </a:t>
            </a:r>
            <a:r>
              <a:rPr lang="en-US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Crave20 324.jpg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28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https://dairy.photoshelter.com/galleries/C0000.P4WrHK5QIU/G0000ksZ07N98BFg/I0000KvWRy5QNwow/Crave20-512-jpg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56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Picture from catalogue </a:t>
            </a:r>
            <a:r>
              <a:rPr lang="en-US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Fiscalini_0536.jpg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42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Picture from catalogue </a:t>
            </a:r>
            <a:r>
              <a:rPr lang="en-US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Crave20 251.jpg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15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2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https://dairy.photoshelter.com/galleries/C0000.P4WrHK5QIU/G0000ksZ07N98BFg/I0000kV2vG75I.QI/Connelly-1187-jpg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9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Long-Term Evidence Shows that Crop-Rotation Diversification Increases Agricultural Resilience to Adverse Growing Conditions in North America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2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39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Picture supplied by Joe Lawrence, Cornell Extension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35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Lawrence, 2023. Forage opportunities to combat rising costs. Progressive Dairy. https://</a:t>
            </a:r>
            <a:r>
              <a:rPr lang="en-US" dirty="0" err="1"/>
              <a:t>hdl.handle.net</a:t>
            </a:r>
            <a:r>
              <a:rPr lang="en-US" dirty="0"/>
              <a:t>/1813/112844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Shrink's impact on the acreage needed to support a herd can be calculated using the </a:t>
            </a:r>
            <a:r>
              <a:rPr lang="en-US" sz="1200" dirty="0">
                <a:solidFill>
                  <a:srgbClr val="4A66AC"/>
                </a:solidFill>
              </a:rPr>
              <a:t>PRO-DAIRY Forage Acreage Needs Calculator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92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13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69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5B5E-9D7B-440D-D100-47C162FD5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8143"/>
            <a:ext cx="9144000" cy="1061649"/>
          </a:xfrm>
        </p:spPr>
        <p:txBody>
          <a:bodyPr anchor="t">
            <a:normAutofit/>
          </a:bodyPr>
          <a:lstStyle>
            <a:lvl1pPr algn="ctr">
              <a:defRPr sz="400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C1E39-9A9A-39F7-9C46-75C858C4A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7052F-98A9-D7EA-2330-22C8B7712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BECBC-F6F3-12A7-9B1E-C634FAF14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FE922-5EF4-6B3B-2AAA-6852A13D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87DD5F-88E3-43AF-7917-5BF14CEF4570}"/>
              </a:ext>
            </a:extLst>
          </p:cNvPr>
          <p:cNvGrpSpPr/>
          <p:nvPr userDrawn="1"/>
        </p:nvGrpSpPr>
        <p:grpSpPr>
          <a:xfrm>
            <a:off x="244376" y="5895283"/>
            <a:ext cx="11703247" cy="962717"/>
            <a:chOff x="219075" y="0"/>
            <a:chExt cx="11703247" cy="962717"/>
          </a:xfrm>
        </p:grpSpPr>
        <p:pic>
          <p:nvPicPr>
            <p:cNvPr id="8" name="Picture 7" descr="A blue line drawing of a cow&#10;&#10;Description automatically generated">
              <a:extLst>
                <a:ext uri="{FF2B5EF4-FFF2-40B4-BE49-F238E27FC236}">
                  <a16:creationId xmlns:a16="http://schemas.microsoft.com/office/drawing/2014/main" id="{F5DDCC59-A8FE-A312-227D-4C509F8112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605" y="0"/>
              <a:ext cx="962717" cy="962717"/>
            </a:xfrm>
            <a:prstGeom prst="rect">
              <a:avLst/>
            </a:prstGeom>
          </p:spPr>
        </p:pic>
        <p:pic>
          <p:nvPicPr>
            <p:cNvPr id="11" name="Picture 10" descr="A blue line drawing of a house&#10;&#10;Description automatically generated">
              <a:extLst>
                <a:ext uri="{FF2B5EF4-FFF2-40B4-BE49-F238E27FC236}">
                  <a16:creationId xmlns:a16="http://schemas.microsoft.com/office/drawing/2014/main" id="{1EFD4241-DF8F-1A32-1086-21FE600C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285" y="218486"/>
              <a:ext cx="668521" cy="525744"/>
            </a:xfrm>
            <a:prstGeom prst="rect">
              <a:avLst/>
            </a:prstGeom>
          </p:spPr>
        </p:pic>
        <p:pic>
          <p:nvPicPr>
            <p:cNvPr id="17" name="Picture 16" descr="A blue and black logo&#10;&#10;Description automatically generated">
              <a:extLst>
                <a:ext uri="{FF2B5EF4-FFF2-40B4-BE49-F238E27FC236}">
                  <a16:creationId xmlns:a16="http://schemas.microsoft.com/office/drawing/2014/main" id="{209BE310-5AB5-C957-EC53-081BB6D53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75" y="260218"/>
              <a:ext cx="799429" cy="442281"/>
            </a:xfrm>
            <a:prstGeom prst="rect">
              <a:avLst/>
            </a:prstGeom>
          </p:spPr>
        </p:pic>
        <p:pic>
          <p:nvPicPr>
            <p:cNvPr id="19" name="Picture 18" descr="A blue and black logo&#10;&#10;Description automatically generated">
              <a:extLst>
                <a:ext uri="{FF2B5EF4-FFF2-40B4-BE49-F238E27FC236}">
                  <a16:creationId xmlns:a16="http://schemas.microsoft.com/office/drawing/2014/main" id="{F6D70521-0B02-0004-5757-7A013B6F8A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818" y="207441"/>
              <a:ext cx="728834" cy="54783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837C4-3951-4F14-2837-883A9A85A9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769" y="248959"/>
              <a:ext cx="743461" cy="464798"/>
            </a:xfrm>
            <a:prstGeom prst="rect">
              <a:avLst/>
            </a:prstGeom>
          </p:spPr>
        </p:pic>
        <p:pic>
          <p:nvPicPr>
            <p:cNvPr id="21" name="Picture 20" descr="A blue line drawing of a factory&#10;&#10;Description automatically generated">
              <a:extLst>
                <a:ext uri="{FF2B5EF4-FFF2-40B4-BE49-F238E27FC236}">
                  <a16:creationId xmlns:a16="http://schemas.microsoft.com/office/drawing/2014/main" id="{A24A4C15-1FAC-B652-1523-A4B8D75FB3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108" y="206578"/>
              <a:ext cx="668520" cy="549561"/>
            </a:xfrm>
            <a:prstGeom prst="rect">
              <a:avLst/>
            </a:prstGeom>
          </p:spPr>
        </p:pic>
        <p:pic>
          <p:nvPicPr>
            <p:cNvPr id="22" name="Picture 21" descr="A blue lightning bolt on a black background&#10;&#10;Description automatically generated">
              <a:extLst>
                <a:ext uri="{FF2B5EF4-FFF2-40B4-BE49-F238E27FC236}">
                  <a16:creationId xmlns:a16="http://schemas.microsoft.com/office/drawing/2014/main" id="{86D3BE28-002B-4465-A9E8-42BC42991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7591" y="81029"/>
              <a:ext cx="800658" cy="80065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8EC2AB8-9C0F-C71C-6C0A-C56F0D3BC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467" y="269840"/>
              <a:ext cx="368388" cy="423037"/>
            </a:xfrm>
            <a:prstGeom prst="rect">
              <a:avLst/>
            </a:prstGeom>
          </p:spPr>
        </p:pic>
        <p:pic>
          <p:nvPicPr>
            <p:cNvPr id="24" name="Picture 23" descr="A blue and black logo&#10;&#10;Description automatically generated">
              <a:extLst>
                <a:ext uri="{FF2B5EF4-FFF2-40B4-BE49-F238E27FC236}">
                  <a16:creationId xmlns:a16="http://schemas.microsoft.com/office/drawing/2014/main" id="{23A82C7E-1D25-D03E-B01F-4E1FAB882A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15" y="259066"/>
              <a:ext cx="568027" cy="444584"/>
            </a:xfrm>
            <a:prstGeom prst="rect">
              <a:avLst/>
            </a:prstGeom>
          </p:spPr>
        </p:pic>
        <p:pic>
          <p:nvPicPr>
            <p:cNvPr id="25" name="Picture 24" descr="A blue and black logo&#10;&#10;Description automatically generated">
              <a:extLst>
                <a:ext uri="{FF2B5EF4-FFF2-40B4-BE49-F238E27FC236}">
                  <a16:creationId xmlns:a16="http://schemas.microsoft.com/office/drawing/2014/main" id="{13B79A6D-E161-0493-5B7D-05DF8A39BD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193" y="232182"/>
              <a:ext cx="446952" cy="49835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9CC6613-2A89-F56B-D964-49B384B198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4449" y="284537"/>
              <a:ext cx="947050" cy="414938"/>
            </a:xfrm>
            <a:prstGeom prst="rect">
              <a:avLst/>
            </a:prstGeom>
          </p:spPr>
        </p:pic>
        <p:pic>
          <p:nvPicPr>
            <p:cNvPr id="27" name="Picture 26" descr="A blue line art of a bottle and a bowl&#10;&#10;Description automatically generated">
              <a:extLst>
                <a:ext uri="{FF2B5EF4-FFF2-40B4-BE49-F238E27FC236}">
                  <a16:creationId xmlns:a16="http://schemas.microsoft.com/office/drawing/2014/main" id="{937C3136-2F33-514D-C89E-88FF6BD945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486" y="81029"/>
              <a:ext cx="768836" cy="768836"/>
            </a:xfrm>
            <a:prstGeom prst="rect">
              <a:avLst/>
            </a:prstGeom>
          </p:spPr>
        </p:pic>
        <p:pic>
          <p:nvPicPr>
            <p:cNvPr id="28" name="Picture 27" descr="A blue line art of a building&#10;&#10;Description automatically generated">
              <a:extLst>
                <a:ext uri="{FF2B5EF4-FFF2-40B4-BE49-F238E27FC236}">
                  <a16:creationId xmlns:a16="http://schemas.microsoft.com/office/drawing/2014/main" id="{AA5331E6-8E00-AEE6-FFAC-EE8FE2C6B6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9002" y="6189"/>
              <a:ext cx="924300" cy="924300"/>
            </a:xfrm>
            <a:prstGeom prst="rect">
              <a:avLst/>
            </a:prstGeom>
          </p:spPr>
        </p:pic>
        <p:pic>
          <p:nvPicPr>
            <p:cNvPr id="29" name="Picture 28" descr="A blue line drawing of two cylindrical objects&#10;&#10;Description automatically generated">
              <a:extLst>
                <a:ext uri="{FF2B5EF4-FFF2-40B4-BE49-F238E27FC236}">
                  <a16:creationId xmlns:a16="http://schemas.microsoft.com/office/drawing/2014/main" id="{8CF0C440-CAB2-5FDF-A764-9AA224BB9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2690" y="207391"/>
              <a:ext cx="645814" cy="547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9249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7FF0F3-8270-8925-FF30-843FF273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07C79-811B-0C83-6E48-7D721FB43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C6711-39E8-207C-4081-AAF69DDE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1C7AC9D-FFDE-BF6E-7E5B-7EA2CE2F4656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36ADDD0-EEE6-BB38-B2E5-3D9AACE6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833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65A883-07F4-9C57-F387-0AB9053D9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C84C28-43AA-C1FD-6B08-AFC2FA46A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72132-EA08-2060-E5B1-F29B3512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60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1A65A-C052-A71C-317B-E833431A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25B8E-2803-AFD8-A4F0-B77EFA510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199A2-95E1-194D-14F0-818443359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C3467-BEC4-A683-A5BF-B60D93E7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9E60C-516E-40FB-B1A1-B0940661D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D42DD-08CB-C3BD-D24A-7E8E039B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85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BC38-D40D-81C0-D205-25194F43C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AD0EAD-5A65-8058-8BC6-221B02B9D3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77F6B-BFD2-5902-4B92-17B5F40C9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1ECD2-2D87-0223-9408-550DFFEA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C6668-C0C0-F174-DEFF-261EB59AC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25CDF-2500-9BF5-6B59-5BB664044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8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EF8D3-40A7-73AA-7027-1F76AB64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E4406-63F5-0139-6C2C-C51D37814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53541"/>
            <a:ext cx="11186160" cy="42654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4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4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4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4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2A09C-94BF-D338-6EEC-3A975A72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0837A-C370-AA49-02F9-92E257C0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19A5-D34A-CF30-F5FF-5923C2AB8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2A819A-EB99-3F22-CE6C-BA6E354F60C5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30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EF8D3-40A7-73AA-7027-1F76AB64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4745019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E4406-63F5-0139-6C2C-C51D37814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3541"/>
            <a:ext cx="3975847" cy="42654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4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2A09C-94BF-D338-6EEC-3A975A72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0837A-C370-AA49-02F9-92E257C0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19A5-D34A-CF30-F5FF-5923C2AB8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2A819A-EB99-3F22-CE6C-BA6E354F60C5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oup of cows standing in a field&#10;&#10;Description automatically generated">
            <a:extLst>
              <a:ext uri="{FF2B5EF4-FFF2-40B4-BE49-F238E27FC236}">
                <a16:creationId xmlns:a16="http://schemas.microsoft.com/office/drawing/2014/main" id="{7F9CC982-476A-35F1-1D9A-309972CC4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r="-1" b="956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071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DF6F93-240B-397F-693E-638683BBD3FE}"/>
              </a:ext>
            </a:extLst>
          </p:cNvPr>
          <p:cNvSpPr/>
          <p:nvPr userDrawn="1"/>
        </p:nvSpPr>
        <p:spPr>
          <a:xfrm>
            <a:off x="267420" y="250166"/>
            <a:ext cx="11593902" cy="63317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21AF6E-8EBC-944E-4172-8600A057F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87462-64B4-ED09-BDB2-1B5AC6091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0E7F3-3A67-FD5B-2105-9BA57BB1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156C3-34E3-201F-D3EF-982F8319D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5691A-0986-3D75-9A38-690CA8184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line drawing of a cow&#10;&#10;Description automatically generated">
            <a:extLst>
              <a:ext uri="{FF2B5EF4-FFF2-40B4-BE49-F238E27FC236}">
                <a16:creationId xmlns:a16="http://schemas.microsoft.com/office/drawing/2014/main" id="{C8D7099B-4E72-A212-7469-DC88F19CD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0"/>
            <a:ext cx="4313230" cy="431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9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C8091-5DF8-C0EE-9C4F-13C86558A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72487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061C1-892F-626C-42E3-5DCB83C28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0966" y="1825625"/>
            <a:ext cx="4702834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15E58-305D-DA4E-6F77-A0ED8D87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FAC50-0E0A-4E7C-0EEC-D8B623CB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C60B2-9A2F-44ED-58D3-B8189F25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AA683C5-77EA-F968-74A0-05E12D8D70C2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13F8526D-2424-FD5D-32DE-4C77C7C0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77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C8091-5DF8-C0EE-9C4F-13C86558A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31057"/>
            <a:ext cx="4872487" cy="354590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061C1-892F-626C-42E3-5DCB83C28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0966" y="2631055"/>
            <a:ext cx="4702834" cy="354590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15E58-305D-DA4E-6F77-A0ED8D87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FAC50-0E0A-4E7C-0EEC-D8B623CB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C60B2-9A2F-44ED-58D3-B8189F25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AA683C5-77EA-F968-74A0-05E12D8D70C2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13F8526D-2424-FD5D-32DE-4C77C7C0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389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C8091-5DF8-C0EE-9C4F-13C86558A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061C1-892F-626C-42E3-5DCB83C28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15E58-305D-DA4E-6F77-A0ED8D87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FAC50-0E0A-4E7C-0EEC-D8B623CB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C60B2-9A2F-44ED-58D3-B8189F25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A0FA554-FCE3-DB16-7D92-554AE68E6C17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58FD8023-3CC7-0F37-F3C6-698E6153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095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B2D4-5918-B282-D384-FCDD3E28B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8F8C86-C9C5-E172-BC77-932549C9B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2897EB-894C-43E3-8744-50FE36EEB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0D4E8-C88F-0D58-2460-CDA1284B11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863B9-E46C-F3B3-2C3C-47D11E5C4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D99532-40F5-2193-C8C3-815C7B717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F2EAC-FD2B-8C61-EA09-04731DF4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463470-F2E0-562E-71A7-5B37F0EDC2F6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B00E8B8-2E5C-A1F9-1E43-4FDF66512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585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B2D4-5918-B282-D384-FCDD3E28B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715666"/>
            <a:ext cx="3275012" cy="561699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8F8C86-C9C5-E172-BC77-932549C9B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83672"/>
            <a:ext cx="3275012" cy="384049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2897EB-894C-43E3-8744-50FE36EEB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83388" y="1715668"/>
            <a:ext cx="3072000" cy="561694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0D4E8-C88F-0D58-2460-CDA1284B11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83386" y="2383671"/>
            <a:ext cx="3072001" cy="38404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863B9-E46C-F3B3-2C3C-47D11E5C4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0854"/>
            <a:ext cx="2743200" cy="365125"/>
          </a:xfrm>
        </p:spPr>
        <p:txBody>
          <a:bodyPr/>
          <a:lstStyle/>
          <a:p>
            <a:fld id="{302278A1-853C-40BF-A2A1-F0ABBBF9554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D99532-40F5-2193-C8C3-815C7B717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085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F2EAC-FD2B-8C61-EA09-04731DF4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0854"/>
            <a:ext cx="2743200" cy="365125"/>
          </a:xfrm>
        </p:spPr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BCBD425-6855-0C55-A4FC-029BA1011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3094" y="1715667"/>
            <a:ext cx="3072000" cy="56169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32C4171-A4DA-4259-9697-4581FD45C2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63092" y="2383671"/>
            <a:ext cx="3072001" cy="38404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E52A2E-2A2B-D08F-7B93-5067477CE93D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BC93CFA6-D32D-3AF2-34AA-8C425CA08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750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5D92FC-F018-18EB-A72C-FE97ECEF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84F14-9700-7BB5-4614-984E96587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59923-AA45-B141-E379-DB43A20B3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278A1-853C-40BF-A2A1-F0ABBBF9554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6910E-7CE3-CC27-7075-1A3F98093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BBA40-B4CD-BED8-223F-0CA7FAC16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7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61" r:id="rId6"/>
    <p:sldLayoutId id="2147483659" r:id="rId7"/>
    <p:sldLayoutId id="2147483653" r:id="rId8"/>
    <p:sldLayoutId id="2147483660" r:id="rId9"/>
    <p:sldLayoutId id="2147483654" r:id="rId10"/>
    <p:sldLayoutId id="2147483655" r:id="rId11"/>
    <p:sldLayoutId id="2147483656" r:id="rId12"/>
    <p:sldLayoutId id="21474836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3C04-BA31-15A9-23E6-7AB5A24AF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73943"/>
            <a:ext cx="9144000" cy="298894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15235F"/>
                </a:solidFill>
                <a:latin typeface="Aptos ExtraBold" panose="020B0004020202020204" pitchFamily="34" charset="0"/>
              </a:rPr>
              <a:t>Feed Management:</a:t>
            </a:r>
            <a:r>
              <a:rPr lang="en-US" sz="4800" dirty="0">
                <a:solidFill>
                  <a:srgbClr val="15235F"/>
                </a:solidFill>
                <a:latin typeface="Aptos ExtraBold" panose="020B0004020202020204" pitchFamily="34" charset="0"/>
              </a:rPr>
              <a:t> </a:t>
            </a:r>
            <a:r>
              <a:rPr lang="en-US" sz="6000" dirty="0">
                <a:solidFill>
                  <a:srgbClr val="15235F"/>
                </a:solidFill>
                <a:latin typeface="Aptos ExtraBold" panose="020B0004020202020204" pitchFamily="34" charset="0"/>
              </a:rPr>
              <a:t>Enhancing Sustainability by Reducing Feed Loss</a:t>
            </a:r>
            <a:br>
              <a:rPr lang="en-US" sz="6000" dirty="0"/>
            </a:br>
            <a:endParaRPr lang="en-US" sz="6000" dirty="0">
              <a:solidFill>
                <a:srgbClr val="15235F"/>
              </a:solidFill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240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2">
            <a:extLst>
              <a:ext uri="{FF2B5EF4-FFF2-40B4-BE49-F238E27FC236}">
                <a16:creationId xmlns:a16="http://schemas.microsoft.com/office/drawing/2014/main" id="{CC44BE9C-096F-5CB4-26EE-44E2A9E43012}"/>
              </a:ext>
            </a:extLst>
          </p:cNvPr>
          <p:cNvSpPr/>
          <p:nvPr/>
        </p:nvSpPr>
        <p:spPr>
          <a:xfrm>
            <a:off x="0" y="1771650"/>
            <a:ext cx="7086598" cy="1657350"/>
          </a:xfrm>
          <a:prstGeom prst="homePlate">
            <a:avLst/>
          </a:prstGeom>
          <a:solidFill>
            <a:srgbClr val="4A66AC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What is feed Shrink</a:t>
            </a:r>
            <a:r>
              <a:rPr lang="en-US" dirty="0"/>
              <a:t>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A27BBA-4AD2-8506-3CEA-9099CE96F30A}"/>
              </a:ext>
            </a:extLst>
          </p:cNvPr>
          <p:cNvSpPr/>
          <p:nvPr/>
        </p:nvSpPr>
        <p:spPr>
          <a:xfrm>
            <a:off x="7405917" y="1273492"/>
            <a:ext cx="4403265" cy="2382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sym typeface="Wingdings" panose="05000000000000000000" pitchFamily="2" charset="2"/>
              </a:rPr>
              <a:t>Biological shrink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r</a:t>
            </a:r>
            <a:r>
              <a:rPr lang="en-US" sz="2400" dirty="0">
                <a:solidFill>
                  <a:schemeClr val="tx1"/>
                </a:solidFill>
              </a:rPr>
              <a:t>efers to the loss that happens during fermentation. Biological shrink in fermented forages can be close to 10%.</a:t>
            </a:r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4F362-F386-7719-F2EE-F9F08B1FE3EB}"/>
              </a:ext>
            </a:extLst>
          </p:cNvPr>
          <p:cNvSpPr txBox="1"/>
          <p:nvPr/>
        </p:nvSpPr>
        <p:spPr>
          <a:xfrm>
            <a:off x="317582" y="1944757"/>
            <a:ext cx="61372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A small percentage of </a:t>
            </a:r>
            <a:r>
              <a:rPr lang="en-US" sz="2400" b="1" dirty="0"/>
              <a:t>biological shrink</a:t>
            </a:r>
            <a:r>
              <a:rPr lang="en-US" sz="2400" dirty="0"/>
              <a:t> is inevitable as fermentation microbes consume a portion of the feed for energy</a:t>
            </a:r>
          </a:p>
        </p:txBody>
      </p:sp>
      <p:pic>
        <p:nvPicPr>
          <p:cNvPr id="2" name="Google Shape;379;p4" descr="A blue and black logo&#10;&#10;Description automatically generated">
            <a:extLst>
              <a:ext uri="{FF2B5EF4-FFF2-40B4-BE49-F238E27FC236}">
                <a16:creationId xmlns:a16="http://schemas.microsoft.com/office/drawing/2014/main" id="{FC44D6E7-B5F5-C82B-CCB5-2C7001A07BF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3983" y="4243559"/>
            <a:ext cx="2338834" cy="201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09;p4" descr="A blue line drawing of a plant&#10;&#10;Description automatically generated">
            <a:extLst>
              <a:ext uri="{FF2B5EF4-FFF2-40B4-BE49-F238E27FC236}">
                <a16:creationId xmlns:a16="http://schemas.microsoft.com/office/drawing/2014/main" id="{5E0394E8-6A1A-AB4C-1209-3E8D24559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0205" y="4030178"/>
            <a:ext cx="1807344" cy="21691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8E348E-7D59-0FCC-4985-CA639CE8662D}"/>
              </a:ext>
            </a:extLst>
          </p:cNvPr>
          <p:cNvSpPr txBox="1"/>
          <p:nvPr/>
        </p:nvSpPr>
        <p:spPr>
          <a:xfrm>
            <a:off x="0" y="6570322"/>
            <a:ext cx="121919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Lawrence, 2023. Forage opportunities to combat rising costs. Progressive Dairy. https://</a:t>
            </a:r>
            <a:r>
              <a:rPr lang="en-US" sz="900" dirty="0" err="1"/>
              <a:t>hdl.handle.net</a:t>
            </a:r>
            <a:r>
              <a:rPr lang="en-US" sz="900" dirty="0"/>
              <a:t>/1813/112844</a:t>
            </a:r>
          </a:p>
        </p:txBody>
      </p:sp>
      <p:sp>
        <p:nvSpPr>
          <p:cNvPr id="6" name="Pentagon 2">
            <a:extLst>
              <a:ext uri="{FF2B5EF4-FFF2-40B4-BE49-F238E27FC236}">
                <a16:creationId xmlns:a16="http://schemas.microsoft.com/office/drawing/2014/main" id="{44BC50F8-AE8A-C281-0C78-17E2601A75B9}"/>
              </a:ext>
            </a:extLst>
          </p:cNvPr>
          <p:cNvSpPr/>
          <p:nvPr/>
        </p:nvSpPr>
        <p:spPr>
          <a:xfrm>
            <a:off x="0" y="4128337"/>
            <a:ext cx="7086598" cy="1657350"/>
          </a:xfrm>
          <a:prstGeom prst="homePlate">
            <a:avLst/>
          </a:prstGeom>
          <a:solidFill>
            <a:srgbClr val="4A66AC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EDE337C-1C0B-CD4B-3F99-9D6A1117D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82" y="4128337"/>
            <a:ext cx="6137274" cy="1657350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Shrink also includes </a:t>
            </a:r>
            <a:r>
              <a:rPr lang="en-US" b="1" dirty="0"/>
              <a:t>avoidable causes </a:t>
            </a:r>
            <a:r>
              <a:rPr lang="en-US" sz="2400" dirty="0"/>
              <a:t>like spoilage due harvest and transport losses, poor fermentation, rain, wind, and inaccuracy during feeding </a:t>
            </a:r>
          </a:p>
        </p:txBody>
      </p:sp>
    </p:spTree>
    <p:extLst>
      <p:ext uri="{BB962C8B-B14F-4D97-AF65-F5344CB8AC3E}">
        <p14:creationId xmlns:p14="http://schemas.microsoft.com/office/powerpoint/2010/main" val="265495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3F8C9D-4059-B89A-9192-D6D1EBE74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Shrink Impacts on Acreage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690BC5-81CE-5759-4152-6D726C4EC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sing the PRO-DAIRY Forage Acreage Needs Calculator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51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4A66AC"/>
                </a:solidFill>
              </a:rPr>
              <a:t>PRO-DAIRY Forage Acreage Needs Calculator Example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0E3B9C-71FB-4DF0-9631-89A7D3B5E403}"/>
              </a:ext>
            </a:extLst>
          </p:cNvPr>
          <p:cNvSpPr txBox="1"/>
          <p:nvPr/>
        </p:nvSpPr>
        <p:spPr>
          <a:xfrm>
            <a:off x="502920" y="1408576"/>
            <a:ext cx="111861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Example of a farm with the following inputs: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500 cows eating 20 </a:t>
            </a:r>
            <a:r>
              <a:rPr lang="en-US" dirty="0" err="1"/>
              <a:t>lbs</a:t>
            </a:r>
            <a:r>
              <a:rPr lang="en-US" dirty="0"/>
              <a:t> DM/cow/day of corn silage and 8 </a:t>
            </a:r>
            <a:r>
              <a:rPr lang="en-US" dirty="0" err="1"/>
              <a:t>lbs</a:t>
            </a:r>
            <a:r>
              <a:rPr lang="en-US" dirty="0"/>
              <a:t> DM/cow/day hay silage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Corn yield: 20 tons/acre (at 35% DM)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Hay yield: 9 tons/acre (at 38% DM)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tons corn silage needed to feed 500 cows for 365 days: 5214 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tons hay silage needed for 500 cows for 365 days: 1921 tons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881883-0B2B-5EDC-2070-E92E82AE8A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61"/>
          <a:stretch/>
        </p:blipFill>
        <p:spPr>
          <a:xfrm>
            <a:off x="424676" y="3807153"/>
            <a:ext cx="11233924" cy="305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34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2">
            <a:extLst>
              <a:ext uri="{FF2B5EF4-FFF2-40B4-BE49-F238E27FC236}">
                <a16:creationId xmlns:a16="http://schemas.microsoft.com/office/drawing/2014/main" id="{CC44BE9C-096F-5CB4-26EE-44E2A9E43012}"/>
              </a:ext>
            </a:extLst>
          </p:cNvPr>
          <p:cNvSpPr/>
          <p:nvPr/>
        </p:nvSpPr>
        <p:spPr>
          <a:xfrm>
            <a:off x="0" y="5082791"/>
            <a:ext cx="12192000" cy="1227107"/>
          </a:xfrm>
          <a:prstGeom prst="homePlate">
            <a:avLst/>
          </a:prstGeom>
          <a:solidFill>
            <a:srgbClr val="4A66AC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4A66AC"/>
                </a:solidFill>
              </a:rPr>
              <a:t>PRO-DAIRY Forage Acreage Needs Calculator Example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4F362-F386-7719-F2EE-F9F08B1FE3EB}"/>
              </a:ext>
            </a:extLst>
          </p:cNvPr>
          <p:cNvSpPr txBox="1"/>
          <p:nvPr/>
        </p:nvSpPr>
        <p:spPr>
          <a:xfrm>
            <a:off x="271096" y="5142347"/>
            <a:ext cx="1061748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15235F"/>
                </a:solidFill>
              </a:rPr>
              <a:t>Management choices causing an additional 5% shrink, results in 500-cow dairy needing to grow an additional 13 acres of corn and 10 acres of hay. </a:t>
            </a:r>
            <a:r>
              <a:rPr lang="en-US" sz="2200" b="1" dirty="0">
                <a:solidFill>
                  <a:srgbClr val="15235F"/>
                </a:solidFill>
              </a:rPr>
              <a:t>That is 23 acres that is planted, maintained, and harvested but never used.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0E3B9C-71FB-4DF0-9631-89A7D3B5E403}"/>
              </a:ext>
            </a:extLst>
          </p:cNvPr>
          <p:cNvSpPr txBox="1"/>
          <p:nvPr/>
        </p:nvSpPr>
        <p:spPr>
          <a:xfrm>
            <a:off x="502920" y="1377403"/>
            <a:ext cx="11186160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/>
              <a:t>Corn Silage</a:t>
            </a:r>
          </a:p>
          <a:p>
            <a:r>
              <a:rPr lang="en-US" sz="1900" dirty="0"/>
              <a:t>Acres of corn needed to secure this tonnage: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With good management 6-8% biological shrink + a few extra percent (generally considered a baseline of what is achievable): 287 acres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With additional +5% shrink from management (15% total shrink): 300 acres</a:t>
            </a:r>
          </a:p>
          <a:p>
            <a:endParaRPr lang="en-US" sz="1900" dirty="0"/>
          </a:p>
          <a:p>
            <a:r>
              <a:rPr lang="en-US" sz="1900" b="1" dirty="0"/>
              <a:t>Hay Silage</a:t>
            </a:r>
          </a:p>
          <a:p>
            <a:r>
              <a:rPr lang="en-US" sz="1900" dirty="0"/>
              <a:t>Acres of hay needed to secure this tonnage: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With good management 6-8% biological shrink + a few extra percent (generally considered a baseline of what is achievable): 235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With additional +5% shrink from management (15% total shrink): 245 acres</a:t>
            </a:r>
          </a:p>
        </p:txBody>
      </p:sp>
    </p:spTree>
    <p:extLst>
      <p:ext uri="{BB962C8B-B14F-4D97-AF65-F5344CB8AC3E}">
        <p14:creationId xmlns:p14="http://schemas.microsoft.com/office/powerpoint/2010/main" val="1289544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E38976-11FC-F3DC-1082-232365CE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2"/>
            <a:ext cx="10515600" cy="2593432"/>
          </a:xfrm>
        </p:spPr>
        <p:txBody>
          <a:bodyPr/>
          <a:lstStyle/>
          <a:p>
            <a:r>
              <a:rPr lang="en-US" dirty="0"/>
              <a:t>Forage Quality</a:t>
            </a:r>
          </a:p>
        </p:txBody>
      </p:sp>
    </p:spTree>
    <p:extLst>
      <p:ext uri="{BB962C8B-B14F-4D97-AF65-F5344CB8AC3E}">
        <p14:creationId xmlns:p14="http://schemas.microsoft.com/office/powerpoint/2010/main" val="383633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032C5E-510C-4A0D-448F-A51969BAB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380" y="2096367"/>
            <a:ext cx="5181600" cy="3800475"/>
          </a:xfrm>
        </p:spPr>
        <p:txBody>
          <a:bodyPr>
            <a:noAutofit/>
          </a:bodyPr>
          <a:lstStyle/>
          <a:p>
            <a:pPr marL="342900" indent="-342900">
              <a:spcAft>
                <a:spcPts val="100"/>
              </a:spcAft>
            </a:pPr>
            <a:r>
              <a:rPr lang="en-US" b="0" i="0" dirty="0">
                <a:solidFill>
                  <a:srgbClr val="040C28"/>
                </a:solidFill>
                <a:effectLst/>
              </a:rPr>
              <a:t>A high-quality forage:</a:t>
            </a:r>
          </a:p>
          <a:p>
            <a:pPr marL="630238" lvl="1" indent="-342900">
              <a:spcAft>
                <a:spcPts val="100"/>
              </a:spcAft>
              <a:buSzPct val="65000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040C28"/>
                </a:solidFill>
              </a:rPr>
              <a:t>M</a:t>
            </a:r>
            <a:r>
              <a:rPr lang="en-US" sz="2200" b="0" i="0" dirty="0">
                <a:solidFill>
                  <a:srgbClr val="040C28"/>
                </a:solidFill>
                <a:effectLst/>
              </a:rPr>
              <a:t>eets the nutritional needs of the animal </a:t>
            </a:r>
          </a:p>
          <a:p>
            <a:pPr marL="630238" lvl="1" indent="-342900">
              <a:spcAft>
                <a:spcPts val="100"/>
              </a:spcAft>
              <a:buSzPct val="65000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040C28"/>
                </a:solidFill>
              </a:rPr>
              <a:t>B</a:t>
            </a:r>
            <a:r>
              <a:rPr lang="en-US" sz="2200" b="0" i="0" dirty="0">
                <a:solidFill>
                  <a:srgbClr val="040C28"/>
                </a:solidFill>
                <a:effectLst/>
              </a:rPr>
              <a:t>alances the correct amount of fiber and digestibility</a:t>
            </a:r>
          </a:p>
          <a:p>
            <a:pPr marL="342900" indent="-342900">
              <a:spcAft>
                <a:spcPts val="100"/>
              </a:spcAft>
            </a:pPr>
            <a:r>
              <a:rPr lang="en-US" b="0" i="0" dirty="0">
                <a:solidFill>
                  <a:srgbClr val="040C28"/>
                </a:solidFill>
                <a:effectLst/>
              </a:rPr>
              <a:t>There are two components:</a:t>
            </a:r>
            <a:endParaRPr lang="en-US" sz="2200" dirty="0">
              <a:solidFill>
                <a:srgbClr val="040C28"/>
              </a:solidFill>
            </a:endParaRPr>
          </a:p>
          <a:p>
            <a:pPr marL="630238" lvl="1" indent="-342900">
              <a:spcAft>
                <a:spcPts val="100"/>
              </a:spcAft>
              <a:buSzPct val="65000"/>
              <a:buFont typeface="Courier New" panose="02070309020205020404" pitchFamily="49" charset="0"/>
              <a:buChar char="o"/>
            </a:pPr>
            <a:r>
              <a:rPr lang="en-US" sz="2200" b="1" i="0" dirty="0">
                <a:solidFill>
                  <a:srgbClr val="040C28"/>
                </a:solidFill>
                <a:effectLst/>
              </a:rPr>
              <a:t>Lab analysis </a:t>
            </a:r>
            <a:r>
              <a:rPr lang="en-US" sz="2200" b="0" i="0" dirty="0">
                <a:solidFill>
                  <a:srgbClr val="040C28"/>
                </a:solidFill>
                <a:effectLst/>
              </a:rPr>
              <a:t>(nutritional components of the feed)</a:t>
            </a:r>
          </a:p>
          <a:p>
            <a:pPr marL="630238" lvl="1" indent="-342900">
              <a:spcAft>
                <a:spcPts val="100"/>
              </a:spcAft>
              <a:buSzPct val="65000"/>
              <a:buFont typeface="Courier New" panose="02070309020205020404" pitchFamily="49" charset="0"/>
              <a:buChar char="o"/>
            </a:pPr>
            <a:r>
              <a:rPr lang="en-US" sz="2200" b="1" i="0" dirty="0">
                <a:solidFill>
                  <a:srgbClr val="040C28"/>
                </a:solidFill>
                <a:effectLst/>
              </a:rPr>
              <a:t>Feed value </a:t>
            </a:r>
            <a:r>
              <a:rPr lang="en-US" sz="2200" b="0" i="0" dirty="0">
                <a:solidFill>
                  <a:srgbClr val="040C28"/>
                </a:solidFill>
                <a:effectLst/>
              </a:rPr>
              <a:t>(overall quality of a feed)</a:t>
            </a:r>
            <a:endParaRPr lang="en-US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DM Sans 14pt" pitchFamily="2" charset="0"/>
            </a:endParaRPr>
          </a:p>
          <a:p>
            <a:pPr marL="0" indent="0">
              <a:buNone/>
            </a:pPr>
            <a:endParaRPr lang="en-US" sz="1600" b="1" i="0" dirty="0">
              <a:solidFill>
                <a:srgbClr val="333333"/>
              </a:solidFill>
              <a:effectLst/>
              <a:highlight>
                <a:srgbClr val="FFFFFF"/>
              </a:highlight>
              <a:latin typeface="open_sansregular"/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  <a:latin typeface="DM Sans 14pt" pitchFamily="2" charset="0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11BBDB3-4A97-C239-C5F7-87FE43ADC78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53195305"/>
              </p:ext>
            </p:extLst>
          </p:nvPr>
        </p:nvGraphicFramePr>
        <p:xfrm>
          <a:off x="6161229" y="1735283"/>
          <a:ext cx="5937251" cy="4956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804683"/>
            <a:ext cx="11186160" cy="602615"/>
          </a:xfrm>
        </p:spPr>
        <p:txBody>
          <a:bodyPr>
            <a:noAutofit/>
          </a:bodyPr>
          <a:lstStyle/>
          <a:p>
            <a:r>
              <a:rPr lang="en-US" cap="all" dirty="0"/>
              <a:t>What is High-Quality Forage and Why is it Important?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Google Shape;159;p1" descr="A blue magnifying glass and a black background&#10;&#10;Description automatically generated">
            <a:extLst>
              <a:ext uri="{FF2B5EF4-FFF2-40B4-BE49-F238E27FC236}">
                <a16:creationId xmlns:a16="http://schemas.microsoft.com/office/drawing/2014/main" id="{9B6F62D7-02AA-CDC4-4504-6152797BACB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56594" y="2249668"/>
            <a:ext cx="692220" cy="87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12;p4" descr="A blue and black logo&#10;&#10;Description automatically generated">
            <a:extLst>
              <a:ext uri="{FF2B5EF4-FFF2-40B4-BE49-F238E27FC236}">
                <a16:creationId xmlns:a16="http://schemas.microsoft.com/office/drawing/2014/main" id="{2BEEA16F-B92A-664D-2315-B54D137D4E0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92606" y="2249668"/>
            <a:ext cx="947439" cy="712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051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982662"/>
          </a:xfrm>
        </p:spPr>
        <p:txBody>
          <a:bodyPr>
            <a:noAutofit/>
          </a:bodyPr>
          <a:lstStyle/>
          <a:p>
            <a:r>
              <a:rPr lang="en-US" cap="all" dirty="0"/>
              <a:t>What is High Quality Forage and Why is it Important?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032C5E-510C-4A0D-448F-A51969BAB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2059045"/>
            <a:ext cx="7718249" cy="4186896"/>
          </a:xfrm>
        </p:spPr>
        <p:txBody>
          <a:bodyPr>
            <a:noAutofit/>
          </a:bodyPr>
          <a:lstStyle/>
          <a:p>
            <a:pPr marL="342900" indent="-342900">
              <a:spcAft>
                <a:spcPts val="0"/>
              </a:spcAft>
            </a:pPr>
            <a:r>
              <a:rPr lang="en-US" b="0" i="0" dirty="0">
                <a:solidFill>
                  <a:srgbClr val="040C28"/>
                </a:solidFill>
                <a:effectLst/>
              </a:rPr>
              <a:t>Forage </a:t>
            </a:r>
            <a:r>
              <a:rPr lang="en-US" dirty="0">
                <a:solidFill>
                  <a:srgbClr val="040C28"/>
                </a:solidFill>
              </a:rPr>
              <a:t>quality is economically important for farms</a:t>
            </a:r>
          </a:p>
          <a:p>
            <a:pPr lvl="1">
              <a:spcAft>
                <a:spcPts val="0"/>
              </a:spcAft>
              <a:buSzPct val="65000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040C28"/>
                </a:solidFill>
              </a:rPr>
              <a:t>Drives </a:t>
            </a:r>
            <a:r>
              <a:rPr lang="en-US" sz="2200" b="0" i="0" dirty="0">
                <a:solidFill>
                  <a:srgbClr val="040C28"/>
                </a:solidFill>
                <a:effectLst/>
              </a:rPr>
              <a:t>ration composition</a:t>
            </a:r>
          </a:p>
          <a:p>
            <a:pPr lvl="1">
              <a:spcAft>
                <a:spcPts val="0"/>
              </a:spcAft>
              <a:buSzPct val="65000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040C28"/>
                </a:solidFill>
              </a:rPr>
              <a:t>D</a:t>
            </a:r>
            <a:r>
              <a:rPr lang="en-US" sz="2200" b="0" i="0" dirty="0">
                <a:solidFill>
                  <a:srgbClr val="040C28"/>
                </a:solidFill>
                <a:effectLst/>
              </a:rPr>
              <a:t>ictates the need to purchase additional feeds or supplements </a:t>
            </a:r>
          </a:p>
          <a:p>
            <a:pPr marL="342900" indent="-342900">
              <a:spcAft>
                <a:spcPts val="0"/>
              </a:spcAft>
            </a:pPr>
            <a:r>
              <a:rPr lang="en-US" b="0" i="0" dirty="0">
                <a:solidFill>
                  <a:srgbClr val="040C28"/>
                </a:solidFill>
                <a:effectLst/>
              </a:rPr>
              <a:t> High-quality forage is also critically important for cows to stay healthy and produce milk efficiently</a:t>
            </a:r>
          </a:p>
          <a:p>
            <a:pPr marL="342900" indent="-342900"/>
            <a:endParaRPr lang="en-US" dirty="0">
              <a:solidFill>
                <a:srgbClr val="333333"/>
              </a:solidFill>
              <a:highlight>
                <a:srgbClr val="FFFFFF"/>
              </a:highlight>
              <a:latin typeface="DM Sans 14pt" pitchFamily="2" charset="0"/>
            </a:endParaRPr>
          </a:p>
          <a:p>
            <a:pPr marL="342900" indent="-342900"/>
            <a:endParaRPr lang="en-US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DM Sans 14pt" pitchFamily="2" charset="0"/>
            </a:endParaRPr>
          </a:p>
          <a:p>
            <a:pPr marL="342900" indent="-342900"/>
            <a:endParaRPr lang="en-US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DM Sans 14pt" pitchFamily="2" charset="0"/>
            </a:endParaRPr>
          </a:p>
          <a:p>
            <a:pPr marL="0" indent="0">
              <a:buNone/>
            </a:pPr>
            <a:endParaRPr lang="en-US" sz="1600" b="1" i="0" dirty="0">
              <a:solidFill>
                <a:srgbClr val="333333"/>
              </a:solidFill>
              <a:effectLst/>
              <a:highlight>
                <a:srgbClr val="FFFFFF"/>
              </a:highlight>
              <a:latin typeface="open_sansregular"/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  <a:latin typeface="DM Sans 14p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6A1808-36E9-1500-BBDE-B180005689FE}"/>
              </a:ext>
            </a:extLst>
          </p:cNvPr>
          <p:cNvSpPr/>
          <p:nvPr/>
        </p:nvSpPr>
        <p:spPr>
          <a:xfrm>
            <a:off x="0" y="5023412"/>
            <a:ext cx="12192000" cy="1163709"/>
          </a:xfrm>
          <a:prstGeom prst="rect">
            <a:avLst/>
          </a:prstGeom>
          <a:solidFill>
            <a:srgbClr val="D0D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5235F"/>
                </a:solidFill>
              </a:rPr>
              <a:t>Dairy farms can improve sustainability by preserving both </a:t>
            </a:r>
          </a:p>
          <a:p>
            <a:pPr algn="ctr"/>
            <a:r>
              <a:rPr lang="en-US" sz="2400" b="1" dirty="0">
                <a:solidFill>
                  <a:srgbClr val="15235F"/>
                </a:solidFill>
              </a:rPr>
              <a:t>forage quantity </a:t>
            </a:r>
            <a:r>
              <a:rPr lang="en-US" sz="2400" dirty="0">
                <a:solidFill>
                  <a:srgbClr val="15235F"/>
                </a:solidFill>
              </a:rPr>
              <a:t>and </a:t>
            </a:r>
            <a:r>
              <a:rPr lang="en-US" sz="2400" b="1" dirty="0">
                <a:solidFill>
                  <a:srgbClr val="15235F"/>
                </a:solidFill>
              </a:rPr>
              <a:t>forage quality</a:t>
            </a:r>
            <a:endParaRPr lang="en-US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065FB1-5376-7CA8-E280-375940915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224" y="2336091"/>
            <a:ext cx="3196376" cy="189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378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E38976-11FC-F3DC-1082-232365CE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1"/>
            <a:ext cx="10515600" cy="3219074"/>
          </a:xfrm>
        </p:spPr>
        <p:txBody>
          <a:bodyPr/>
          <a:lstStyle/>
          <a:p>
            <a:r>
              <a:rPr lang="en-US" dirty="0"/>
              <a:t>Managing Forage Quality &amp; Feed Systems</a:t>
            </a:r>
          </a:p>
        </p:txBody>
      </p:sp>
    </p:spTree>
    <p:extLst>
      <p:ext uri="{BB962C8B-B14F-4D97-AF65-F5344CB8AC3E}">
        <p14:creationId xmlns:p14="http://schemas.microsoft.com/office/powerpoint/2010/main" val="3496425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A04C1C-DB31-3137-D27B-28757693CF96}"/>
              </a:ext>
            </a:extLst>
          </p:cNvPr>
          <p:cNvSpPr/>
          <p:nvPr/>
        </p:nvSpPr>
        <p:spPr>
          <a:xfrm>
            <a:off x="7034646" y="2649679"/>
            <a:ext cx="4769427" cy="2919847"/>
          </a:xfrm>
          <a:prstGeom prst="rect">
            <a:avLst/>
          </a:prstGeom>
          <a:solidFill>
            <a:srgbClr val="D0D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15235F"/>
              </a:solidFill>
            </a:endParaRPr>
          </a:p>
          <a:p>
            <a:pPr algn="ctr"/>
            <a:r>
              <a:rPr lang="en-US" sz="2400" dirty="0">
                <a:solidFill>
                  <a:srgbClr val="15235F"/>
                </a:solidFill>
              </a:rPr>
              <a:t>Optimizing practices in these areas significantly improves forage quality and minimizes waste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992497-F94C-27F3-1A72-12D16B9E4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615" y="1658543"/>
            <a:ext cx="6508173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To reduce feed loss and enhance overall efficiency, we can focus on three key stages:</a:t>
            </a:r>
          </a:p>
          <a:p>
            <a:pPr marL="914400" lvl="1" indent="-457200">
              <a:lnSpc>
                <a:spcPct val="100000"/>
              </a:lnSpc>
              <a:buSzPct val="85000"/>
              <a:buFont typeface="+mj-lt"/>
              <a:buAutoNum type="arabicPeriod"/>
            </a:pPr>
            <a:endParaRPr lang="en-US" sz="2200" dirty="0"/>
          </a:p>
          <a:p>
            <a:pPr marL="457200" lvl="1" indent="0">
              <a:lnSpc>
                <a:spcPct val="100000"/>
              </a:lnSpc>
              <a:buSzPct val="85000"/>
              <a:buNone/>
            </a:pPr>
            <a:r>
              <a:rPr lang="en-US" sz="2200" dirty="0"/>
              <a:t>	1. Forage Harvest</a:t>
            </a:r>
          </a:p>
          <a:p>
            <a:pPr marL="457200" lvl="1" indent="0">
              <a:lnSpc>
                <a:spcPct val="100000"/>
              </a:lnSpc>
              <a:buSzPct val="85000"/>
              <a:buNone/>
            </a:pPr>
            <a:endParaRPr lang="en-US" sz="2200" dirty="0"/>
          </a:p>
          <a:p>
            <a:pPr marL="457200" lvl="1" indent="0">
              <a:lnSpc>
                <a:spcPct val="100000"/>
              </a:lnSpc>
              <a:buSzPct val="85000"/>
              <a:buNone/>
            </a:pPr>
            <a:r>
              <a:rPr lang="en-US" sz="2200" dirty="0"/>
              <a:t>	2. Forage Storage</a:t>
            </a:r>
          </a:p>
          <a:p>
            <a:pPr marL="457200" lvl="1" indent="0">
              <a:lnSpc>
                <a:spcPct val="100000"/>
              </a:lnSpc>
              <a:buSzPct val="85000"/>
              <a:buNone/>
            </a:pPr>
            <a:endParaRPr lang="en-US" sz="2200" dirty="0"/>
          </a:p>
          <a:p>
            <a:pPr marL="457200" lvl="1" indent="0">
              <a:lnSpc>
                <a:spcPct val="100000"/>
              </a:lnSpc>
              <a:buSzPct val="85000"/>
              <a:buNone/>
            </a:pPr>
            <a:r>
              <a:rPr lang="en-US" sz="2200" dirty="0"/>
              <a:t>	3. Feed Systems &amp; </a:t>
            </a:r>
            <a:r>
              <a:rPr lang="en-US" sz="2200" dirty="0" err="1"/>
              <a:t>Feedout</a:t>
            </a:r>
            <a:r>
              <a:rPr lang="en-US" sz="2200" dirty="0"/>
              <a:t> </a:t>
            </a:r>
          </a:p>
          <a:p>
            <a:pPr marL="457200" lvl="1" indent="0">
              <a:lnSpc>
                <a:spcPct val="100000"/>
              </a:lnSpc>
              <a:buSzPct val="85000"/>
              <a:buNone/>
            </a:pPr>
            <a:endParaRPr lang="en-US" sz="2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4A672-9CAA-AB83-4E47-9B8A702F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Feed Loss Reducing Opportunities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E185A-D5AE-C079-5A01-D162D4896D34}"/>
              </a:ext>
            </a:extLst>
          </p:cNvPr>
          <p:cNvSpPr/>
          <p:nvPr/>
        </p:nvSpPr>
        <p:spPr>
          <a:xfrm>
            <a:off x="0" y="6278245"/>
            <a:ext cx="12192000" cy="330373"/>
          </a:xfrm>
          <a:prstGeom prst="rect">
            <a:avLst/>
          </a:prstGeom>
          <a:solidFill>
            <a:srgbClr val="15235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oogle Shape;346;p4">
            <a:extLst>
              <a:ext uri="{FF2B5EF4-FFF2-40B4-BE49-F238E27FC236}">
                <a16:creationId xmlns:a16="http://schemas.microsoft.com/office/drawing/2014/main" id="{E8B85F8C-AC38-548E-4648-8469D8F6256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8934" y="3039065"/>
            <a:ext cx="280572" cy="493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12;p4" descr="A blue and black logo&#10;&#10;Description automatically generated">
            <a:extLst>
              <a:ext uri="{FF2B5EF4-FFF2-40B4-BE49-F238E27FC236}">
                <a16:creationId xmlns:a16="http://schemas.microsoft.com/office/drawing/2014/main" id="{AF427EFA-4944-A3AE-126E-0E881495461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7936" y="3054406"/>
            <a:ext cx="616135" cy="46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12;p3" descr="A blue logo with leaves in a circle&#10;&#10;Description automatically generated">
            <a:extLst>
              <a:ext uri="{FF2B5EF4-FFF2-40B4-BE49-F238E27FC236}">
                <a16:creationId xmlns:a16="http://schemas.microsoft.com/office/drawing/2014/main" id="{0847D445-958F-93DE-2E28-D152BBC1E0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2501" y="2924925"/>
            <a:ext cx="720644" cy="722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807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718A2A-F010-E4FB-C377-922F2BF51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70" b="56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CC93-78E8-82C8-209D-A8FCACF871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4A672-9CAA-AB83-4E47-9B8A702F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1. Forage Harvest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74B1F1-3DA4-CADE-9598-E4580AE3DAB8}"/>
              </a:ext>
            </a:extLst>
          </p:cNvPr>
          <p:cNvSpPr/>
          <p:nvPr/>
        </p:nvSpPr>
        <p:spPr>
          <a:xfrm>
            <a:off x="6477000" y="1880378"/>
            <a:ext cx="5181600" cy="3775722"/>
          </a:xfrm>
          <a:prstGeom prst="rect">
            <a:avLst/>
          </a:prstGeom>
          <a:solidFill>
            <a:srgbClr val="F2F2F2">
              <a:alpha val="88000"/>
            </a:srgb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endParaRPr lang="en-US" sz="2000" dirty="0">
              <a:solidFill>
                <a:srgbClr val="15235F"/>
              </a:solidFill>
            </a:endParaRPr>
          </a:p>
          <a:p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A28903-1830-26FC-558F-9B590505A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8791" y="2889131"/>
            <a:ext cx="4894111" cy="25219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i="0" u="none" strike="noStrike" dirty="0">
                <a:solidFill>
                  <a:srgbClr val="000000"/>
                </a:solidFill>
                <a:effectLst/>
              </a:rPr>
              <a:t>Timing is critical when it comes to harvesting forages</a:t>
            </a:r>
          </a:p>
          <a:p>
            <a:pPr>
              <a:lnSpc>
                <a:spcPct val="100000"/>
              </a:lnSpc>
            </a:pPr>
            <a:r>
              <a:rPr lang="en-US" sz="2800" i="0" u="none" strike="noStrike" dirty="0">
                <a:solidFill>
                  <a:srgbClr val="000000"/>
                </a:solidFill>
                <a:effectLst/>
              </a:rPr>
              <a:t>Harvest at the optimal stage of maturity to preserve feed nutrient content</a:t>
            </a:r>
            <a:endParaRPr lang="en-US" sz="280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0E3A91B-CCA1-5C08-96B7-EDC44F3D7F66}"/>
              </a:ext>
            </a:extLst>
          </p:cNvPr>
          <p:cNvSpPr txBox="1">
            <a:spLocks/>
          </p:cNvSpPr>
          <p:nvPr/>
        </p:nvSpPr>
        <p:spPr>
          <a:xfrm>
            <a:off x="6658791" y="1956687"/>
            <a:ext cx="4999810" cy="602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Plant Maturity</a:t>
            </a:r>
          </a:p>
        </p:txBody>
      </p:sp>
    </p:spTree>
    <p:extLst>
      <p:ext uri="{BB962C8B-B14F-4D97-AF65-F5344CB8AC3E}">
        <p14:creationId xmlns:p14="http://schemas.microsoft.com/office/powerpoint/2010/main" val="3456116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2CE7FE-9814-6F10-19FB-80CE4A39CAA4}"/>
              </a:ext>
            </a:extLst>
          </p:cNvPr>
          <p:cNvSpPr/>
          <p:nvPr/>
        </p:nvSpPr>
        <p:spPr>
          <a:xfrm>
            <a:off x="0" y="5424054"/>
            <a:ext cx="12192000" cy="1184564"/>
          </a:xfrm>
          <a:prstGeom prst="rect">
            <a:avLst/>
          </a:prstGeom>
          <a:solidFill>
            <a:srgbClr val="15235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CC58D-2A8B-F0C4-1576-DD0D888BA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2A40B-BE10-07CA-2004-970A2782A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53540"/>
            <a:ext cx="8344989" cy="3981351"/>
          </a:xfrm>
        </p:spPr>
        <p:txBody>
          <a:bodyPr>
            <a:normAutofit/>
          </a:bodyPr>
          <a:lstStyle/>
          <a:p>
            <a:pPr marL="278222" lvl="1" algn="l"/>
            <a:r>
              <a:rPr lang="en-US" dirty="0"/>
              <a:t>Demonstrate the relationship between feed management and sustainability.</a:t>
            </a:r>
          </a:p>
          <a:p>
            <a:pPr marL="278222" lvl="1" algn="l"/>
            <a:r>
              <a:rPr lang="en-US" dirty="0"/>
              <a:t>Explain concepts related to feed production, storage, and management.</a:t>
            </a:r>
          </a:p>
          <a:p>
            <a:pPr marL="278222" lvl="1" algn="l"/>
            <a:r>
              <a:rPr lang="en-US" dirty="0"/>
              <a:t>Present feed management opportunities to reduce feed loss, preserve feed quality, and enhance the sustainability of dairy farms.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77978DA-5F5D-AC01-EC48-CB41D4949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6" y="1731792"/>
            <a:ext cx="2732314" cy="310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2C6BC1-A99B-8DF5-6105-AFA7F5D45EB8}"/>
              </a:ext>
            </a:extLst>
          </p:cNvPr>
          <p:cNvSpPr txBox="1"/>
          <p:nvPr/>
        </p:nvSpPr>
        <p:spPr>
          <a:xfrm>
            <a:off x="175953" y="5655997"/>
            <a:ext cx="118816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100" dirty="0">
                <a:solidFill>
                  <a:srgbClr val="15235F"/>
                </a:solidFill>
              </a:rPr>
              <a:t>Note: Feed management differs across the country. There are regional variations in the types of forages grown, and the portion of forages and other feed ingredients that are home-grown or bought-in. </a:t>
            </a:r>
            <a:endParaRPr lang="en-US" sz="2100" b="1" dirty="0">
              <a:solidFill>
                <a:srgbClr val="1523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66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0E93D-E16B-2B96-DD70-B6D9F8C154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70" b="56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CC93-78E8-82C8-209D-A8FCACF871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74B1F1-3DA4-CADE-9598-E4580AE3DAB8}"/>
              </a:ext>
            </a:extLst>
          </p:cNvPr>
          <p:cNvSpPr/>
          <p:nvPr/>
        </p:nvSpPr>
        <p:spPr>
          <a:xfrm>
            <a:off x="6477000" y="1825625"/>
            <a:ext cx="5181600" cy="3940203"/>
          </a:xfrm>
          <a:prstGeom prst="rect">
            <a:avLst/>
          </a:prstGeom>
          <a:solidFill>
            <a:srgbClr val="F2F2F2">
              <a:alpha val="88000"/>
            </a:srgb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endParaRPr lang="en-US" sz="2000" dirty="0">
              <a:solidFill>
                <a:srgbClr val="15235F"/>
              </a:solidFill>
            </a:endParaRPr>
          </a:p>
          <a:p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EBF89-766A-0B70-7270-D5E760E87959}"/>
              </a:ext>
            </a:extLst>
          </p:cNvPr>
          <p:cNvSpPr txBox="1"/>
          <p:nvPr/>
        </p:nvSpPr>
        <p:spPr>
          <a:xfrm>
            <a:off x="6619387" y="2732354"/>
            <a:ext cx="503921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Harvesting at the correct moisture content is essential to:</a:t>
            </a:r>
          </a:p>
          <a:p>
            <a:pPr marL="800100" lvl="1" indent="-342900">
              <a:buSzPct val="65000"/>
              <a:buFont typeface="Arial" panose="020B0604020202020204" pitchFamily="34" charset="0"/>
              <a:buChar char="•"/>
            </a:pPr>
            <a:r>
              <a:rPr lang="en-US" sz="2700" dirty="0"/>
              <a:t>Facilitate fermentation</a:t>
            </a:r>
          </a:p>
          <a:p>
            <a:pPr marL="800100" lvl="1" indent="-342900">
              <a:buSzPct val="65000"/>
              <a:buFont typeface="Arial" panose="020B0604020202020204" pitchFamily="34" charset="0"/>
              <a:buChar char="•"/>
            </a:pPr>
            <a:r>
              <a:rPr lang="en-US" sz="2700" dirty="0"/>
              <a:t>Minimize effluent</a:t>
            </a:r>
          </a:p>
          <a:p>
            <a:pPr marL="800100" lvl="1" indent="-342900">
              <a:buSzPct val="65000"/>
              <a:buFont typeface="Arial" panose="020B0604020202020204" pitchFamily="34" charset="0"/>
              <a:buChar char="•"/>
            </a:pPr>
            <a:r>
              <a:rPr lang="en-US" sz="2700" dirty="0"/>
              <a:t>Prevent spoilage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4A672-9CAA-AB83-4E47-9B8A702F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1. Forage Harvest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0E3A91B-CCA1-5C08-96B7-EDC44F3D7F66}"/>
              </a:ext>
            </a:extLst>
          </p:cNvPr>
          <p:cNvSpPr txBox="1">
            <a:spLocks/>
          </p:cNvSpPr>
          <p:nvPr/>
        </p:nvSpPr>
        <p:spPr>
          <a:xfrm>
            <a:off x="6658791" y="1956687"/>
            <a:ext cx="4999810" cy="602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Plant Maturity</a:t>
            </a:r>
          </a:p>
        </p:txBody>
      </p:sp>
    </p:spTree>
    <p:extLst>
      <p:ext uri="{BB962C8B-B14F-4D97-AF65-F5344CB8AC3E}">
        <p14:creationId xmlns:p14="http://schemas.microsoft.com/office/powerpoint/2010/main" val="1517360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D2AFFB-E14D-A665-2BC5-B35420C87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CC93-78E8-82C8-209D-A8FCACF871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74B1F1-3DA4-CADE-9598-E4580AE3DAB8}"/>
              </a:ext>
            </a:extLst>
          </p:cNvPr>
          <p:cNvSpPr/>
          <p:nvPr/>
        </p:nvSpPr>
        <p:spPr>
          <a:xfrm>
            <a:off x="1028522" y="2025395"/>
            <a:ext cx="5181600" cy="3488151"/>
          </a:xfrm>
          <a:prstGeom prst="rect">
            <a:avLst/>
          </a:prstGeom>
          <a:solidFill>
            <a:srgbClr val="F2F2F2">
              <a:alpha val="88000"/>
            </a:srgb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endParaRPr lang="en-US" sz="2000" dirty="0">
              <a:solidFill>
                <a:srgbClr val="15235F"/>
              </a:solidFill>
            </a:endParaRPr>
          </a:p>
          <a:p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A28903-1830-26FC-558F-9B590505A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0216" y="2787444"/>
            <a:ext cx="4871989" cy="2632731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Cutting forage too long or too short can impact bunk packing and fermentation</a:t>
            </a:r>
          </a:p>
          <a:p>
            <a:r>
              <a:rPr lang="en-US" sz="2800" dirty="0"/>
              <a:t>Unprocessed corn kernels pass through into manure </a:t>
            </a:r>
          </a:p>
          <a:p>
            <a:pPr lvl="1">
              <a:buSzPct val="65000"/>
            </a:pPr>
            <a:r>
              <a:rPr lang="en-US" sz="2600" dirty="0"/>
              <a:t>It is important to maintain machines and not rush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0E3A91B-CCA1-5C08-96B7-EDC44F3D7F66}"/>
              </a:ext>
            </a:extLst>
          </p:cNvPr>
          <p:cNvSpPr txBox="1">
            <a:spLocks/>
          </p:cNvSpPr>
          <p:nvPr/>
        </p:nvSpPr>
        <p:spPr>
          <a:xfrm>
            <a:off x="1180216" y="2164138"/>
            <a:ext cx="5442260" cy="602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Processing of Forage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4A672-9CAA-AB83-4E47-9B8A702F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116" y="670878"/>
            <a:ext cx="11186160" cy="6026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1. Forage Harvest</a:t>
            </a:r>
          </a:p>
        </p:txBody>
      </p:sp>
    </p:spTree>
    <p:extLst>
      <p:ext uri="{BB962C8B-B14F-4D97-AF65-F5344CB8AC3E}">
        <p14:creationId xmlns:p14="http://schemas.microsoft.com/office/powerpoint/2010/main" val="3042020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165617-6D19-1E32-A3E2-A707DEAA93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7" b="8395"/>
          <a:stretch/>
        </p:blipFill>
        <p:spPr>
          <a:xfrm>
            <a:off x="0" y="0"/>
            <a:ext cx="12192000" cy="68460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A4A672-9CAA-AB83-4E47-9B8A702F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65" y="-1080116"/>
            <a:ext cx="5817497" cy="41350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Forage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CC93-78E8-82C8-209D-A8FCACF8713A}"/>
              </a:ext>
            </a:extLst>
          </p:cNvPr>
          <p:cNvSpPr>
            <a:spLocks/>
          </p:cNvSpPr>
          <p:nvPr/>
        </p:nvSpPr>
        <p:spPr>
          <a:xfrm>
            <a:off x="5384530" y="3000068"/>
            <a:ext cx="2067666" cy="2004226"/>
          </a:xfrm>
          <a:prstGeom prst="rect">
            <a:avLst/>
          </a:prstGeom>
        </p:spPr>
        <p:txBody>
          <a:bodyPr/>
          <a:lstStyle/>
          <a:p>
            <a:pPr defTabSz="475488">
              <a:spcAft>
                <a:spcPts val="600"/>
              </a:spcAft>
            </a:pPr>
            <a:endParaRPr lang="en-US" sz="93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B5BF462-AB52-9409-96E5-4D9AE6C54573}"/>
              </a:ext>
            </a:extLst>
          </p:cNvPr>
          <p:cNvSpPr txBox="1">
            <a:spLocks/>
          </p:cNvSpPr>
          <p:nvPr/>
        </p:nvSpPr>
        <p:spPr>
          <a:xfrm>
            <a:off x="8403938" y="1297096"/>
            <a:ext cx="1482895" cy="316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75488"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Density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A28903-1830-26FC-558F-9B590505AAD8}"/>
              </a:ext>
            </a:extLst>
          </p:cNvPr>
          <p:cNvSpPr>
            <a:spLocks/>
          </p:cNvSpPr>
          <p:nvPr/>
        </p:nvSpPr>
        <p:spPr>
          <a:xfrm>
            <a:off x="129019" y="5632204"/>
            <a:ext cx="9227633" cy="840786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75488"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BB06CBD-044B-FEB8-CD0F-3D15B50DD6E1}"/>
              </a:ext>
            </a:extLst>
          </p:cNvPr>
          <p:cNvSpPr>
            <a:spLocks/>
          </p:cNvSpPr>
          <p:nvPr/>
        </p:nvSpPr>
        <p:spPr>
          <a:xfrm>
            <a:off x="336885" y="5245939"/>
            <a:ext cx="8398041" cy="122705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75488">
              <a:spcAft>
                <a:spcPts val="600"/>
              </a:spcAft>
            </a:pPr>
            <a:r>
              <a:rPr lang="en-US" sz="2400" b="1" kern="1200" dirty="0">
                <a:solidFill>
                  <a:schemeClr val="bg1"/>
                </a:solidFill>
                <a:ea typeface="+mn-ea"/>
                <a:cs typeface="+mn-cs"/>
              </a:rPr>
              <a:t>Forages must be compacted to the correct density to remove oxygen. </a:t>
            </a:r>
            <a:r>
              <a:rPr lang="en-US" sz="2400" b="1" kern="1200" dirty="0">
                <a:solidFill>
                  <a:schemeClr val="bg1"/>
                </a:solidFill>
              </a:rPr>
              <a:t>This creates an anaerobic environment for fermentation.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41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17CF0C-63C6-BCD5-23F6-75D04FC47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7" b="8395"/>
          <a:stretch/>
        </p:blipFill>
        <p:spPr>
          <a:xfrm>
            <a:off x="0" y="0"/>
            <a:ext cx="12192000" cy="68460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CC93-78E8-82C8-209D-A8FCACF8713A}"/>
              </a:ext>
            </a:extLst>
          </p:cNvPr>
          <p:cNvSpPr>
            <a:spLocks/>
          </p:cNvSpPr>
          <p:nvPr/>
        </p:nvSpPr>
        <p:spPr>
          <a:xfrm>
            <a:off x="5384530" y="3000068"/>
            <a:ext cx="2067666" cy="2004226"/>
          </a:xfrm>
          <a:prstGeom prst="rect">
            <a:avLst/>
          </a:prstGeom>
        </p:spPr>
        <p:txBody>
          <a:bodyPr/>
          <a:lstStyle/>
          <a:p>
            <a:pPr defTabSz="475488">
              <a:spcAft>
                <a:spcPts val="600"/>
              </a:spcAft>
            </a:pPr>
            <a:endParaRPr lang="en-US" sz="93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6895829-3A46-F56D-45C8-B254389EBE01}"/>
              </a:ext>
            </a:extLst>
          </p:cNvPr>
          <p:cNvSpPr txBox="1">
            <a:spLocks/>
          </p:cNvSpPr>
          <p:nvPr/>
        </p:nvSpPr>
        <p:spPr>
          <a:xfrm>
            <a:off x="5882665" y="-1080116"/>
            <a:ext cx="5817497" cy="4135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2. Forage Storage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132F0AE-8102-363F-43E3-66A3F210525E}"/>
              </a:ext>
            </a:extLst>
          </p:cNvPr>
          <p:cNvSpPr txBox="1">
            <a:spLocks/>
          </p:cNvSpPr>
          <p:nvPr/>
        </p:nvSpPr>
        <p:spPr>
          <a:xfrm>
            <a:off x="8403938" y="1297096"/>
            <a:ext cx="2400420" cy="315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75488"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Fermentation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4988BAE-7BBA-7776-5643-C6DCDC96115A}"/>
              </a:ext>
            </a:extLst>
          </p:cNvPr>
          <p:cNvSpPr>
            <a:spLocks/>
          </p:cNvSpPr>
          <p:nvPr/>
        </p:nvSpPr>
        <p:spPr>
          <a:xfrm>
            <a:off x="336885" y="5245939"/>
            <a:ext cx="8398041" cy="12270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</a:rPr>
              <a:t>Inoculants speed up fermentation and ensure the forage ferments evenly and remains stable. Inoculants must be distributed evenly.</a:t>
            </a:r>
          </a:p>
        </p:txBody>
      </p:sp>
    </p:spTree>
    <p:extLst>
      <p:ext uri="{BB962C8B-B14F-4D97-AF65-F5344CB8AC3E}">
        <p14:creationId xmlns:p14="http://schemas.microsoft.com/office/powerpoint/2010/main" val="3550226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10A0B1-8583-BDF3-D514-5FBCB79C1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921"/>
          <a:stretch/>
        </p:blipFill>
        <p:spPr>
          <a:xfrm>
            <a:off x="0" y="1364290"/>
            <a:ext cx="7367155" cy="41440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C74B1F1-3DA4-CADE-9598-E4580AE3DAB8}"/>
              </a:ext>
            </a:extLst>
          </p:cNvPr>
          <p:cNvSpPr/>
          <p:nvPr/>
        </p:nvSpPr>
        <p:spPr>
          <a:xfrm>
            <a:off x="6688286" y="3104676"/>
            <a:ext cx="5502889" cy="3775722"/>
          </a:xfrm>
          <a:prstGeom prst="rect">
            <a:avLst/>
          </a:prstGeom>
          <a:solidFill>
            <a:srgbClr val="D0D3DF"/>
          </a:solidFill>
          <a:ln>
            <a:solidFill>
              <a:srgbClr val="BFC4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endParaRPr lang="en-US" sz="2000" dirty="0">
              <a:solidFill>
                <a:srgbClr val="15235F"/>
              </a:solidFill>
            </a:endParaRPr>
          </a:p>
          <a:p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CC93-78E8-82C8-209D-A8FCACF871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A28903-1830-26FC-558F-9B590505A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1628" y="4155728"/>
            <a:ext cx="5142924" cy="26327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Oxygen and water are detrimental to fermentation</a:t>
            </a:r>
          </a:p>
          <a:p>
            <a:r>
              <a:rPr lang="en-US" dirty="0"/>
              <a:t>Achieving a high density helps to minimize oxygen </a:t>
            </a:r>
          </a:p>
          <a:p>
            <a:r>
              <a:rPr lang="en-US" dirty="0"/>
              <a:t>Utilizing waterproof covers keeps outside sources of moisture away from forage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0E3A91B-CCA1-5C08-96B7-EDC44F3D7F66}"/>
              </a:ext>
            </a:extLst>
          </p:cNvPr>
          <p:cNvSpPr txBox="1">
            <a:spLocks/>
          </p:cNvSpPr>
          <p:nvPr/>
        </p:nvSpPr>
        <p:spPr>
          <a:xfrm>
            <a:off x="6873352" y="3262193"/>
            <a:ext cx="5219476" cy="853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Excluding Oxygen and Water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4A672-9CAA-AB83-4E47-9B8A702F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75" y="440468"/>
            <a:ext cx="11186160" cy="8531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2. Forage Storage</a:t>
            </a:r>
          </a:p>
        </p:txBody>
      </p:sp>
    </p:spTree>
    <p:extLst>
      <p:ext uri="{BB962C8B-B14F-4D97-AF65-F5344CB8AC3E}">
        <p14:creationId xmlns:p14="http://schemas.microsoft.com/office/powerpoint/2010/main" val="240957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1CE7ED-0636-4CEC-C16E-641F8516A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384" y="739638"/>
            <a:ext cx="7230616" cy="477605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C74B1F1-3DA4-CADE-9598-E4580AE3DAB8}"/>
              </a:ext>
            </a:extLst>
          </p:cNvPr>
          <p:cNvSpPr/>
          <p:nvPr/>
        </p:nvSpPr>
        <p:spPr>
          <a:xfrm>
            <a:off x="-11565" y="3127664"/>
            <a:ext cx="5812323" cy="3716248"/>
          </a:xfrm>
          <a:prstGeom prst="rect">
            <a:avLst/>
          </a:prstGeom>
          <a:solidFill>
            <a:srgbClr val="D0D3DF"/>
          </a:solidFill>
          <a:ln>
            <a:solidFill>
              <a:srgbClr val="BFC4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endParaRPr lang="en-US" sz="2000" dirty="0">
              <a:solidFill>
                <a:srgbClr val="15235F"/>
              </a:solidFill>
            </a:endParaRPr>
          </a:p>
          <a:p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CC93-78E8-82C8-209D-A8FCACF87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935223"/>
            <a:ext cx="5181600" cy="324173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A28903-1830-26FC-558F-9B590505A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9285" y="4211181"/>
            <a:ext cx="5142924" cy="2632731"/>
          </a:xfrm>
        </p:spPr>
        <p:txBody>
          <a:bodyPr>
            <a:normAutofit/>
          </a:bodyPr>
          <a:lstStyle/>
          <a:p>
            <a:r>
              <a:rPr lang="en-US" dirty="0"/>
              <a:t>The size of storage must match the needs of the farm</a:t>
            </a:r>
          </a:p>
          <a:p>
            <a:r>
              <a:rPr lang="en-US" dirty="0"/>
              <a:t>This ensures feed is accessible and bunks are not overfilled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4A672-9CAA-AB83-4E47-9B8A702F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75" y="440468"/>
            <a:ext cx="11186160" cy="8531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2. Forage Storage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0E3A91B-CCA1-5C08-96B7-EDC44F3D7F66}"/>
              </a:ext>
            </a:extLst>
          </p:cNvPr>
          <p:cNvSpPr txBox="1">
            <a:spLocks/>
          </p:cNvSpPr>
          <p:nvPr/>
        </p:nvSpPr>
        <p:spPr>
          <a:xfrm>
            <a:off x="317207" y="3562887"/>
            <a:ext cx="5483551" cy="853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Storage Size</a:t>
            </a:r>
          </a:p>
          <a:p>
            <a:endParaRPr lang="en-US" sz="2800" b="1" dirty="0">
              <a:solidFill>
                <a:schemeClr val="tx1"/>
              </a:solidFill>
              <a:latin typeface="DM Sans 14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80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62298B63-91CB-3A65-0AE9-993E3E6A3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61" t="25094" r="37025" b="27245"/>
          <a:stretch/>
        </p:blipFill>
        <p:spPr bwMode="auto">
          <a:xfrm flipH="1">
            <a:off x="0" y="0"/>
            <a:ext cx="12191895" cy="6857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83EE23-F6BA-593A-A743-F39E58A12738}"/>
              </a:ext>
            </a:extLst>
          </p:cNvPr>
          <p:cNvSpPr/>
          <p:nvPr/>
        </p:nvSpPr>
        <p:spPr>
          <a:xfrm>
            <a:off x="308370" y="261030"/>
            <a:ext cx="6756420" cy="1141743"/>
          </a:xfrm>
          <a:prstGeom prst="rect">
            <a:avLst/>
          </a:prstGeom>
          <a:solidFill>
            <a:srgbClr val="F2F2F2">
              <a:alpha val="88000"/>
            </a:srgb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endParaRPr lang="en-US" sz="2000" dirty="0">
              <a:solidFill>
                <a:srgbClr val="15235F"/>
              </a:solidFill>
            </a:endParaRPr>
          </a:p>
          <a:p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B9724D-7321-B9EF-68BD-D1F42A65FE53}"/>
              </a:ext>
            </a:extLst>
          </p:cNvPr>
          <p:cNvSpPr/>
          <p:nvPr/>
        </p:nvSpPr>
        <p:spPr>
          <a:xfrm>
            <a:off x="6899670" y="3173124"/>
            <a:ext cx="5181600" cy="3488151"/>
          </a:xfrm>
          <a:prstGeom prst="rect">
            <a:avLst/>
          </a:prstGeom>
          <a:solidFill>
            <a:srgbClr val="F2F2F2">
              <a:alpha val="88000"/>
            </a:srgb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endParaRPr lang="en-US" sz="2000" dirty="0">
              <a:solidFill>
                <a:srgbClr val="15235F"/>
              </a:solidFill>
            </a:endParaRPr>
          </a:p>
          <a:p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4A672-9CAA-AB83-4E47-9B8A702F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20330"/>
            <a:ext cx="11186160" cy="8531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3. Feed Systems and Feedout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0E3A91B-CCA1-5C08-96B7-EDC44F3D7F66}"/>
              </a:ext>
            </a:extLst>
          </p:cNvPr>
          <p:cNvSpPr txBox="1">
            <a:spLocks/>
          </p:cNvSpPr>
          <p:nvPr/>
        </p:nvSpPr>
        <p:spPr>
          <a:xfrm>
            <a:off x="7262660" y="3428075"/>
            <a:ext cx="4818610" cy="602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Planning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A28903-1830-26FC-558F-9B590505A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790" y="3955807"/>
            <a:ext cx="4905854" cy="2632731"/>
          </a:xfrm>
        </p:spPr>
        <p:txBody>
          <a:bodyPr>
            <a:normAutofit/>
          </a:bodyPr>
          <a:lstStyle/>
          <a:p>
            <a:r>
              <a:rPr lang="en-US" sz="2200" dirty="0"/>
              <a:t>Design appropriately sized feed storage areas</a:t>
            </a:r>
          </a:p>
          <a:p>
            <a:r>
              <a:rPr lang="en-US" sz="2200" dirty="0"/>
              <a:t>Protect them from the wind, elements, and pests</a:t>
            </a:r>
          </a:p>
          <a:p>
            <a:r>
              <a:rPr lang="en-US" sz="2200" dirty="0"/>
              <a:t>Utilize bins, bays, commodity sheds, or closed sheds where appropriate</a:t>
            </a:r>
          </a:p>
        </p:txBody>
      </p:sp>
    </p:spTree>
    <p:extLst>
      <p:ext uri="{BB962C8B-B14F-4D97-AF65-F5344CB8AC3E}">
        <p14:creationId xmlns:p14="http://schemas.microsoft.com/office/powerpoint/2010/main" val="988282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42FF7-9CC8-8F0D-DA07-42282FBB3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63" b="7963"/>
          <a:stretch/>
        </p:blipFill>
        <p:spPr>
          <a:xfrm>
            <a:off x="1" y="-1"/>
            <a:ext cx="12192000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A4A672-9CAA-AB83-4E47-9B8A702F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458" y="537746"/>
            <a:ext cx="6707678" cy="8531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3. Feed Systems and Feedout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0E3A91B-CCA1-5C08-96B7-EDC44F3D7F66}"/>
              </a:ext>
            </a:extLst>
          </p:cNvPr>
          <p:cNvSpPr txBox="1">
            <a:spLocks/>
          </p:cNvSpPr>
          <p:nvPr/>
        </p:nvSpPr>
        <p:spPr>
          <a:xfrm>
            <a:off x="6739818" y="1326042"/>
            <a:ext cx="4716820" cy="602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chemeClr val="tx1"/>
              </a:solidFill>
              <a:latin typeface="DM Sans 14pt" pitchFamily="2" charset="0"/>
            </a:endParaRPr>
          </a:p>
          <a:p>
            <a:r>
              <a:rPr lang="en-US" sz="4500" b="1" dirty="0">
                <a:solidFill>
                  <a:schemeClr val="tx1"/>
                </a:solidFill>
                <a:latin typeface="+mn-lt"/>
              </a:rPr>
              <a:t>Inventory Management</a:t>
            </a:r>
          </a:p>
          <a:p>
            <a:endParaRPr lang="en-US" sz="2800" b="1" dirty="0">
              <a:solidFill>
                <a:schemeClr val="tx1"/>
              </a:solidFill>
              <a:latin typeface="DM Sans 14pt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A28903-1830-26FC-558F-9B590505A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43700" y="1824257"/>
            <a:ext cx="5091545" cy="2412901"/>
          </a:xfrm>
        </p:spPr>
        <p:txBody>
          <a:bodyPr>
            <a:normAutofit/>
          </a:bodyPr>
          <a:lstStyle/>
          <a:p>
            <a:r>
              <a:rPr lang="en-US" dirty="0"/>
              <a:t>Track inventory and shrink</a:t>
            </a:r>
          </a:p>
          <a:p>
            <a:r>
              <a:rPr lang="en-US" dirty="0"/>
              <a:t> Weigh all feed as it enters the farm </a:t>
            </a:r>
          </a:p>
          <a:p>
            <a:r>
              <a:rPr lang="en-US" dirty="0"/>
              <a:t>Losses can be calculated using on-farm feed inventory software</a:t>
            </a:r>
          </a:p>
        </p:txBody>
      </p:sp>
    </p:spTree>
    <p:extLst>
      <p:ext uri="{BB962C8B-B14F-4D97-AF65-F5344CB8AC3E}">
        <p14:creationId xmlns:p14="http://schemas.microsoft.com/office/powerpoint/2010/main" val="812754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ontrol panel&#10;&#10;Description automatically generated">
            <a:extLst>
              <a:ext uri="{FF2B5EF4-FFF2-40B4-BE49-F238E27FC236}">
                <a16:creationId xmlns:a16="http://schemas.microsoft.com/office/drawing/2014/main" id="{ED8C743F-F06A-8131-26A1-333FB2C33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96" t="29767" r="32274" b="18099"/>
          <a:stretch/>
        </p:blipFill>
        <p:spPr bwMode="auto">
          <a:xfrm>
            <a:off x="0" y="0"/>
            <a:ext cx="1219189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81D9C-6DBB-4579-309D-B409A8A4B764}"/>
              </a:ext>
            </a:extLst>
          </p:cNvPr>
          <p:cNvSpPr/>
          <p:nvPr/>
        </p:nvSpPr>
        <p:spPr>
          <a:xfrm>
            <a:off x="321268" y="411584"/>
            <a:ext cx="6723767" cy="1126271"/>
          </a:xfrm>
          <a:prstGeom prst="rect">
            <a:avLst/>
          </a:prstGeom>
          <a:solidFill>
            <a:srgbClr val="F2F2F2">
              <a:alpha val="88000"/>
            </a:srgb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endParaRPr lang="en-US" sz="2000" dirty="0">
              <a:solidFill>
                <a:srgbClr val="15235F"/>
              </a:solidFill>
            </a:endParaRPr>
          </a:p>
          <a:p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74B1F1-3DA4-CADE-9598-E4580AE3DAB8}"/>
              </a:ext>
            </a:extLst>
          </p:cNvPr>
          <p:cNvSpPr/>
          <p:nvPr/>
        </p:nvSpPr>
        <p:spPr>
          <a:xfrm>
            <a:off x="6548887" y="2565966"/>
            <a:ext cx="5181600" cy="3775722"/>
          </a:xfrm>
          <a:prstGeom prst="rect">
            <a:avLst/>
          </a:prstGeom>
          <a:solidFill>
            <a:srgbClr val="F2F2F2">
              <a:alpha val="88000"/>
            </a:srgb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endParaRPr lang="en-US" sz="2000" dirty="0">
              <a:solidFill>
                <a:srgbClr val="15235F"/>
              </a:solidFill>
            </a:endParaRPr>
          </a:p>
          <a:p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37CBB7-8D33-A5EC-14FC-537D3EB0A2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sz="2400" dirty="0"/>
          </a:p>
          <a:p>
            <a:endParaRPr lang="en-US" dirty="0"/>
          </a:p>
          <a:p>
            <a:r>
              <a:rPr lang="en-US" sz="2400" dirty="0"/>
              <a:t>Maintain and calibrate equipment regularly</a:t>
            </a:r>
          </a:p>
          <a:p>
            <a:r>
              <a:rPr lang="en-US" sz="2400" dirty="0"/>
              <a:t>Routinely measure the nutrient composition and moisture of forages </a:t>
            </a:r>
          </a:p>
          <a:p>
            <a:r>
              <a:rPr lang="en-US" sz="2400" dirty="0"/>
              <a:t>Adjust the ration formulation accordingly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4A672-9CAA-AB83-4E47-9B8A702F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3. Feed Systems and Feedout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0E3A91B-CCA1-5C08-96B7-EDC44F3D7F66}"/>
              </a:ext>
            </a:extLst>
          </p:cNvPr>
          <p:cNvSpPr txBox="1">
            <a:spLocks/>
          </p:cNvSpPr>
          <p:nvPr/>
        </p:nvSpPr>
        <p:spPr>
          <a:xfrm>
            <a:off x="6840740" y="2736810"/>
            <a:ext cx="4513060" cy="602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Accuracy</a:t>
            </a:r>
          </a:p>
        </p:txBody>
      </p:sp>
    </p:spTree>
    <p:extLst>
      <p:ext uri="{BB962C8B-B14F-4D97-AF65-F5344CB8AC3E}">
        <p14:creationId xmlns:p14="http://schemas.microsoft.com/office/powerpoint/2010/main" val="813126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looking at a paper&#10;&#10;Description automatically generated">
            <a:extLst>
              <a:ext uri="{FF2B5EF4-FFF2-40B4-BE49-F238E27FC236}">
                <a16:creationId xmlns:a16="http://schemas.microsoft.com/office/drawing/2014/main" id="{504C490F-AA0F-7E7A-D71C-ED5E27C97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1" t="24927" r="37545" b="27886"/>
          <a:stretch/>
        </p:blipFill>
        <p:spPr bwMode="auto">
          <a:xfrm>
            <a:off x="0" y="-55636"/>
            <a:ext cx="12200841" cy="6958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0D7C8F-4CC5-70B3-C333-BB8C4AD43216}"/>
              </a:ext>
            </a:extLst>
          </p:cNvPr>
          <p:cNvSpPr/>
          <p:nvPr/>
        </p:nvSpPr>
        <p:spPr>
          <a:xfrm>
            <a:off x="275890" y="372764"/>
            <a:ext cx="6675627" cy="1092354"/>
          </a:xfrm>
          <a:prstGeom prst="rect">
            <a:avLst/>
          </a:prstGeom>
          <a:solidFill>
            <a:srgbClr val="F2F2F2">
              <a:alpha val="88000"/>
            </a:srgb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endParaRPr lang="en-US" sz="2000" dirty="0">
              <a:solidFill>
                <a:srgbClr val="15235F"/>
              </a:solidFill>
            </a:endParaRPr>
          </a:p>
          <a:p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74B1F1-3DA4-CADE-9598-E4580AE3DAB8}"/>
              </a:ext>
            </a:extLst>
          </p:cNvPr>
          <p:cNvSpPr/>
          <p:nvPr/>
        </p:nvSpPr>
        <p:spPr>
          <a:xfrm>
            <a:off x="1183364" y="2631055"/>
            <a:ext cx="5181600" cy="3775722"/>
          </a:xfrm>
          <a:prstGeom prst="rect">
            <a:avLst/>
          </a:prstGeom>
          <a:solidFill>
            <a:srgbClr val="F2F2F2">
              <a:alpha val="88000"/>
            </a:srgb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endParaRPr lang="en-US" sz="2000" dirty="0">
              <a:solidFill>
                <a:srgbClr val="15235F"/>
              </a:solidFill>
            </a:endParaRPr>
          </a:p>
          <a:p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A28903-1830-26FC-558F-9B590505A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920" y="3718637"/>
            <a:ext cx="4872487" cy="2540772"/>
          </a:xfrm>
        </p:spPr>
        <p:txBody>
          <a:bodyPr>
            <a:noAutofit/>
          </a:bodyPr>
          <a:lstStyle/>
          <a:p>
            <a:r>
              <a:rPr lang="en-US" dirty="0"/>
              <a:t>Work with experts to formulate your ration</a:t>
            </a:r>
          </a:p>
          <a:p>
            <a:r>
              <a:rPr lang="en-US" dirty="0"/>
              <a:t>Monitor dry matter intake</a:t>
            </a:r>
          </a:p>
          <a:p>
            <a:r>
              <a:rPr lang="en-US" dirty="0"/>
              <a:t>Optimize using home-grown feeds to minimize the need for purchased feed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4A672-9CAA-AB83-4E47-9B8A702F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3. Feed Systems and Feedout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0E3A91B-CCA1-5C08-96B7-EDC44F3D7F66}"/>
              </a:ext>
            </a:extLst>
          </p:cNvPr>
          <p:cNvSpPr txBox="1">
            <a:spLocks/>
          </p:cNvSpPr>
          <p:nvPr/>
        </p:nvSpPr>
        <p:spPr>
          <a:xfrm>
            <a:off x="1451080" y="2968654"/>
            <a:ext cx="4614440" cy="602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706441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5E570-E523-8195-8179-1C87506C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AGENDA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F424D-21DE-8504-87AD-AF512288B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3541"/>
            <a:ext cx="4191000" cy="4819448"/>
          </a:xfrm>
        </p:spPr>
        <p:txBody>
          <a:bodyPr>
            <a:normAutofit/>
          </a:bodyPr>
          <a:lstStyle/>
          <a:p>
            <a:r>
              <a:rPr lang="en-US" dirty="0"/>
              <a:t>How is Feed Production Related to Sustainability?</a:t>
            </a:r>
          </a:p>
          <a:p>
            <a:r>
              <a:rPr lang="en-US" dirty="0"/>
              <a:t>Feed Shrink Basics </a:t>
            </a:r>
          </a:p>
          <a:p>
            <a:r>
              <a:rPr lang="en-US" dirty="0"/>
              <a:t>Shrink Impacts on Acreage Needed</a:t>
            </a:r>
          </a:p>
          <a:p>
            <a:r>
              <a:rPr lang="en-US" i="0" u="none" strike="noStrike" dirty="0">
                <a:solidFill>
                  <a:srgbClr val="000000"/>
                </a:solidFill>
                <a:effectLst/>
              </a:rPr>
              <a:t>Forage </a:t>
            </a:r>
            <a:r>
              <a:rPr lang="en-US" dirty="0">
                <a:solidFill>
                  <a:srgbClr val="000000"/>
                </a:solidFill>
              </a:rPr>
              <a:t>Quality</a:t>
            </a:r>
            <a:endParaRPr lang="en-US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i="0" u="none" strike="noStrike" dirty="0">
                <a:solidFill>
                  <a:srgbClr val="000000"/>
                </a:solidFill>
                <a:effectLst/>
              </a:rPr>
              <a:t>Managing Forage Quality </a:t>
            </a:r>
            <a:r>
              <a:rPr lang="en-US" dirty="0">
                <a:solidFill>
                  <a:srgbClr val="000000"/>
                </a:solidFill>
              </a:rPr>
              <a:t>  and</a:t>
            </a:r>
            <a:r>
              <a:rPr lang="en-US" i="0" u="none" strike="noStrike" dirty="0">
                <a:solidFill>
                  <a:srgbClr val="000000"/>
                </a:solidFill>
                <a:effectLst/>
              </a:rPr>
              <a:t> Feed Systems</a:t>
            </a:r>
          </a:p>
          <a:p>
            <a:r>
              <a:rPr lang="en-US" i="0" u="none" strike="noStrike" dirty="0">
                <a:solidFill>
                  <a:srgbClr val="000000"/>
                </a:solidFill>
                <a:effectLst/>
              </a:rPr>
              <a:t>Key Takeaways</a:t>
            </a:r>
          </a:p>
          <a:p>
            <a:pPr marL="0" indent="0">
              <a:buNone/>
            </a:pPr>
            <a:endParaRPr lang="en-US" dirty="0">
              <a:latin typeface="DM Sans 14pt" pitchFamily="2" charset="0"/>
            </a:endParaRPr>
          </a:p>
        </p:txBody>
      </p:sp>
      <p:pic>
        <p:nvPicPr>
          <p:cNvPr id="7" name="Picture 6" descr="A group of cows standing in a field&#10;&#10;Description automatically generated">
            <a:extLst>
              <a:ext uri="{FF2B5EF4-FFF2-40B4-BE49-F238E27FC236}">
                <a16:creationId xmlns:a16="http://schemas.microsoft.com/office/drawing/2014/main" id="{862C0FD9-B03E-9A5E-3C81-F7AA1AEB1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r="-1" b="9560"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5218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5DCDBC-1D14-50FE-6128-0B9D06889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002631"/>
            <a:ext cx="10515600" cy="2617495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91179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AF669C-9CC6-BC4C-CAF6-7881F817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351781-17BB-98BA-2191-8E838E615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1" y="1809959"/>
            <a:ext cx="8043770" cy="3054487"/>
          </a:xfrm>
        </p:spPr>
        <p:txBody>
          <a:bodyPr>
            <a:normAutofit/>
          </a:bodyPr>
          <a:lstStyle/>
          <a:p>
            <a:pPr fontAlgn="base">
              <a:spcBef>
                <a:spcPts val="0"/>
              </a:spcBef>
              <a:spcAft>
                <a:spcPts val="100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Producing feed is a resource-intensive process</a:t>
            </a:r>
          </a:p>
          <a:p>
            <a:pPr fontAlgn="base">
              <a:spcBef>
                <a:spcPts val="0"/>
              </a:spcBef>
              <a:spcAft>
                <a:spcPts val="100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Optimizing feed management and minimizing feed loss can reduce dairy farms' environmental footprint </a:t>
            </a:r>
          </a:p>
          <a:p>
            <a:pPr fontAlgn="base">
              <a:spcBef>
                <a:spcPts val="0"/>
              </a:spcBef>
              <a:spcAft>
                <a:spcPts val="100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Feed loss or shrink includes a loss of feed quantity and a loss of feed quality </a:t>
            </a:r>
          </a:p>
          <a:p>
            <a:pPr lvl="1" fontAlgn="base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DM Sans 14pt" pitchFamily="2" charset="0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DM Sans 14pt" pitchFamily="2" charset="0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DM Sans 14pt" pitchFamily="2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28444B8-739B-B494-5873-7B37257E6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799" y="1454923"/>
            <a:ext cx="3096583" cy="330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33F793-57A2-02E9-E550-86A7A78621B9}"/>
              </a:ext>
            </a:extLst>
          </p:cNvPr>
          <p:cNvSpPr/>
          <p:nvPr/>
        </p:nvSpPr>
        <p:spPr>
          <a:xfrm>
            <a:off x="0" y="5219482"/>
            <a:ext cx="12192000" cy="1301967"/>
          </a:xfrm>
          <a:prstGeom prst="rect">
            <a:avLst/>
          </a:prstGeom>
          <a:solidFill>
            <a:srgbClr val="15235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5235F"/>
                </a:solidFill>
              </a:rPr>
              <a:t>Opportunities exist during harvest, storage, and feedout to </a:t>
            </a:r>
            <a:r>
              <a:rPr lang="en-US" sz="2400" b="1" dirty="0">
                <a:solidFill>
                  <a:srgbClr val="15235F"/>
                </a:solidFill>
              </a:rPr>
              <a:t>reduce feed loss</a:t>
            </a:r>
            <a:r>
              <a:rPr lang="en-US" sz="2400" dirty="0">
                <a:solidFill>
                  <a:srgbClr val="15235F"/>
                </a:solidFill>
              </a:rPr>
              <a:t>, </a:t>
            </a:r>
          </a:p>
          <a:p>
            <a:pPr algn="ctr"/>
            <a:r>
              <a:rPr lang="en-US" sz="2400" b="1" dirty="0">
                <a:solidFill>
                  <a:srgbClr val="15235F"/>
                </a:solidFill>
              </a:rPr>
              <a:t>preserve feed quality</a:t>
            </a:r>
            <a:r>
              <a:rPr lang="en-US" sz="2400" dirty="0">
                <a:solidFill>
                  <a:srgbClr val="15235F"/>
                </a:solidFill>
              </a:rPr>
              <a:t>, and improve the </a:t>
            </a:r>
            <a:r>
              <a:rPr lang="en-US" sz="2400" b="1" dirty="0">
                <a:solidFill>
                  <a:srgbClr val="15235F"/>
                </a:solidFill>
              </a:rPr>
              <a:t>sustainability of dairy farms</a:t>
            </a:r>
          </a:p>
        </p:txBody>
      </p:sp>
    </p:spTree>
    <p:extLst>
      <p:ext uri="{BB962C8B-B14F-4D97-AF65-F5344CB8AC3E}">
        <p14:creationId xmlns:p14="http://schemas.microsoft.com/office/powerpoint/2010/main" val="370798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E38976-11FC-F3DC-1082-232365CE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1"/>
            <a:ext cx="10515600" cy="3267201"/>
          </a:xfrm>
        </p:spPr>
        <p:txBody>
          <a:bodyPr/>
          <a:lstStyle/>
          <a:p>
            <a:r>
              <a:rPr lang="en-US" dirty="0"/>
              <a:t>How is Feed Production Related to Sustainability?</a:t>
            </a:r>
          </a:p>
        </p:txBody>
      </p:sp>
    </p:spTree>
    <p:extLst>
      <p:ext uri="{BB962C8B-B14F-4D97-AF65-F5344CB8AC3E}">
        <p14:creationId xmlns:p14="http://schemas.microsoft.com/office/powerpoint/2010/main" val="1646433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032C5E-510C-4A0D-448F-A51969BAB9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Feed production is resource-intensive</a:t>
            </a:r>
          </a:p>
          <a:p>
            <a:pPr>
              <a:spcBef>
                <a:spcPts val="0"/>
              </a:spcBef>
            </a:pPr>
            <a:r>
              <a:rPr lang="en-US" dirty="0"/>
              <a:t>Requires significant inputs to grow, harvest, and purchase, such as:</a:t>
            </a:r>
          </a:p>
          <a:p>
            <a:pPr lvl="1">
              <a:buSzPct val="65000"/>
            </a:pPr>
            <a:r>
              <a:rPr lang="en-US" dirty="0"/>
              <a:t>Land</a:t>
            </a:r>
          </a:p>
          <a:p>
            <a:pPr lvl="1">
              <a:buSzPct val="65000"/>
            </a:pPr>
            <a:r>
              <a:rPr lang="en-US" dirty="0"/>
              <a:t>Labor</a:t>
            </a:r>
          </a:p>
          <a:p>
            <a:pPr lvl="1">
              <a:buSzPct val="65000"/>
            </a:pPr>
            <a:r>
              <a:rPr lang="en-US" dirty="0"/>
              <a:t>Equipment</a:t>
            </a:r>
          </a:p>
          <a:p>
            <a:pPr>
              <a:buSzPct val="100000"/>
            </a:pPr>
            <a:r>
              <a:rPr lang="en-US" dirty="0"/>
              <a:t>Minimizing loss of feed (shrink) contributes to a sustainable farm by minimizing wasted resources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cap="all" dirty="0"/>
              <a:t>Feed Production and </a:t>
            </a:r>
            <a:br>
              <a:rPr lang="en-US" cap="all" dirty="0"/>
            </a:br>
            <a:r>
              <a:rPr lang="en-US" cap="all" dirty="0"/>
              <a:t>Sustainability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44F9C-D1C2-D891-3F69-7442AA7EE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98" r="27157"/>
          <a:stretch/>
        </p:blipFill>
        <p:spPr>
          <a:xfrm>
            <a:off x="6475228" y="0"/>
            <a:ext cx="5716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19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032C5E-510C-4A0D-448F-A51969BAB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38260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Feed production is integrated into the circular economy of dairy farms</a:t>
            </a:r>
          </a:p>
          <a:p>
            <a:pPr lvl="1">
              <a:buSzPct val="65000"/>
              <a:buFont typeface="Courier New" panose="02070309020205020404" pitchFamily="49" charset="0"/>
              <a:buChar char="o"/>
            </a:pPr>
            <a:r>
              <a:rPr lang="en-US" sz="2200" dirty="0"/>
              <a:t>Forages grown on the farm are fed to cows and manure is used to fertilize fields</a:t>
            </a:r>
          </a:p>
          <a:p>
            <a:pPr lvl="1">
              <a:buSzPct val="65000"/>
              <a:buFont typeface="Courier New" panose="02070309020205020404" pitchFamily="49" charset="0"/>
              <a:buChar char="o"/>
            </a:pPr>
            <a:r>
              <a:rPr lang="en-US" sz="2200" dirty="0"/>
              <a:t>Crop rotation with perennials can enhance soil health and land sustainability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cap="all" dirty="0"/>
              <a:t>Feed Production and </a:t>
            </a:r>
            <a:br>
              <a:rPr lang="en-US" cap="all" dirty="0"/>
            </a:br>
            <a:r>
              <a:rPr lang="en-US" cap="all" dirty="0"/>
              <a:t>SUSTAINABILITY</a:t>
            </a:r>
            <a:endParaRPr lang="en-US" dirty="0"/>
          </a:p>
        </p:txBody>
      </p:sp>
      <p:pic>
        <p:nvPicPr>
          <p:cNvPr id="7" name="Graphic 6" descr="Circles with arrows outline">
            <a:extLst>
              <a:ext uri="{FF2B5EF4-FFF2-40B4-BE49-F238E27FC236}">
                <a16:creationId xmlns:a16="http://schemas.microsoft.com/office/drawing/2014/main" id="{6480A9EA-8449-51FC-A2C0-5970A019D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84649">
            <a:off x="6408398" y="840958"/>
            <a:ext cx="6285337" cy="628533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282F1-4658-B96F-7CD3-771042238429}"/>
              </a:ext>
            </a:extLst>
          </p:cNvPr>
          <p:cNvGrpSpPr/>
          <p:nvPr/>
        </p:nvGrpSpPr>
        <p:grpSpPr>
          <a:xfrm>
            <a:off x="6617874" y="1"/>
            <a:ext cx="5574126" cy="6858000"/>
            <a:chOff x="6617874" y="1"/>
            <a:chExt cx="5574126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D1248E-B0A6-D189-3A8D-FCE3BEAC5948}"/>
                </a:ext>
              </a:extLst>
            </p:cNvPr>
            <p:cNvSpPr/>
            <p:nvPr/>
          </p:nvSpPr>
          <p:spPr>
            <a:xfrm>
              <a:off x="7011112" y="1"/>
              <a:ext cx="5176388" cy="6858000"/>
            </a:xfrm>
            <a:prstGeom prst="rect">
              <a:avLst/>
            </a:prstGeom>
            <a:solidFill>
              <a:srgbClr val="F2F2F2">
                <a:alpha val="30196"/>
              </a:srgbClr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15235F"/>
                </a:solidFill>
                <a:sym typeface="Wingdings" panose="05000000000000000000" pitchFamily="2" charset="2"/>
              </a:endParaRPr>
            </a:p>
            <a:p>
              <a:pPr algn="ctr"/>
              <a:endParaRPr lang="en-US" sz="2400" b="1" dirty="0">
                <a:solidFill>
                  <a:srgbClr val="15235F"/>
                </a:solidFill>
                <a:sym typeface="Wingdings" panose="05000000000000000000" pitchFamily="2" charset="2"/>
              </a:endParaRPr>
            </a:p>
            <a:p>
              <a:endParaRPr lang="en-US" sz="2000" dirty="0">
                <a:solidFill>
                  <a:srgbClr val="15235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82AF5CB-FB1B-B211-2011-34A138D76078}"/>
                </a:ext>
              </a:extLst>
            </p:cNvPr>
            <p:cNvSpPr/>
            <p:nvPr/>
          </p:nvSpPr>
          <p:spPr>
            <a:xfrm>
              <a:off x="10596531" y="4459934"/>
              <a:ext cx="1163228" cy="113557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BFC4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7D859E7-19F2-B09B-045E-01BCE40F8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9105" y="4697491"/>
              <a:ext cx="998080" cy="544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92AAC7E-D943-4775-606A-7412876CDF66}"/>
                </a:ext>
              </a:extLst>
            </p:cNvPr>
            <p:cNvSpPr/>
            <p:nvPr/>
          </p:nvSpPr>
          <p:spPr>
            <a:xfrm>
              <a:off x="9031230" y="1683659"/>
              <a:ext cx="1163228" cy="113557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BFC4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EE92AE9-DEFB-94E1-F89A-8B0F00810AE8}"/>
                </a:ext>
              </a:extLst>
            </p:cNvPr>
            <p:cNvSpPr/>
            <p:nvPr/>
          </p:nvSpPr>
          <p:spPr>
            <a:xfrm>
              <a:off x="7415217" y="4328315"/>
              <a:ext cx="1163228" cy="113557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BFC4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2" name="Picture 8" descr="A blue line drawing of a cow&#10;&#10;Description automatically generated">
              <a:extLst>
                <a:ext uri="{FF2B5EF4-FFF2-40B4-BE49-F238E27FC236}">
                  <a16:creationId xmlns:a16="http://schemas.microsoft.com/office/drawing/2014/main" id="{BB07307F-3A07-4DBA-06FD-7119AE0B7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3211" y="1631810"/>
              <a:ext cx="1239267" cy="1239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D9BD21D9-5C01-1105-191E-AC2020C95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741" y="4459934"/>
              <a:ext cx="681833" cy="782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8779A2-7268-56C2-C036-355880FE96C2}"/>
                </a:ext>
              </a:extLst>
            </p:cNvPr>
            <p:cNvSpPr txBox="1"/>
            <p:nvPr/>
          </p:nvSpPr>
          <p:spPr>
            <a:xfrm>
              <a:off x="7011112" y="5513034"/>
              <a:ext cx="193464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0" u="none" strike="noStrike" dirty="0">
                  <a:solidFill>
                    <a:srgbClr val="15235F"/>
                  </a:solidFill>
                  <a:effectLst/>
                  <a:latin typeface="DM Sans 14pt" pitchFamily="2" charset="0"/>
                </a:rPr>
                <a:t>Field fertilization </a:t>
              </a:r>
            </a:p>
            <a:p>
              <a:r>
                <a:rPr lang="en-US" sz="1400" i="0" u="none" strike="noStrike" dirty="0">
                  <a:solidFill>
                    <a:srgbClr val="15235F"/>
                  </a:solidFill>
                  <a:effectLst/>
                  <a:latin typeface="DM Sans 14pt" pitchFamily="2" charset="0"/>
                </a:rPr>
                <a:t>and crop rotation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FA2A54-0353-D43F-8AAF-5D46CEB492DB}"/>
                </a:ext>
              </a:extLst>
            </p:cNvPr>
            <p:cNvSpPr txBox="1"/>
            <p:nvPr/>
          </p:nvSpPr>
          <p:spPr>
            <a:xfrm>
              <a:off x="10476379" y="5615217"/>
              <a:ext cx="14647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0" u="none" strike="noStrike" dirty="0">
                  <a:solidFill>
                    <a:srgbClr val="15235F"/>
                  </a:solidFill>
                  <a:effectLst/>
                  <a:latin typeface="DM Sans 14pt" pitchFamily="2" charset="0"/>
                </a:rPr>
                <a:t>Manure </a:t>
              </a:r>
            </a:p>
            <a:p>
              <a:pPr algn="ctr"/>
              <a:r>
                <a:rPr lang="en-US" sz="1400" i="0" u="none" strike="noStrike" dirty="0">
                  <a:solidFill>
                    <a:srgbClr val="15235F"/>
                  </a:solidFill>
                  <a:effectLst/>
                  <a:latin typeface="DM Sans 14pt" pitchFamily="2" charset="0"/>
                </a:rPr>
                <a:t>management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CFFBC5-1C90-BEB6-6B93-04C12A5C5638}"/>
                </a:ext>
              </a:extLst>
            </p:cNvPr>
            <p:cNvSpPr txBox="1"/>
            <p:nvPr/>
          </p:nvSpPr>
          <p:spPr>
            <a:xfrm>
              <a:off x="8740174" y="2840294"/>
              <a:ext cx="19346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0" u="none" strike="noStrike" dirty="0">
                  <a:solidFill>
                    <a:srgbClr val="15235F"/>
                  </a:solidFill>
                  <a:effectLst/>
                  <a:latin typeface="DM Sans 14pt" pitchFamily="2" charset="0"/>
                </a:rPr>
                <a:t>Healthy cows</a:t>
              </a:r>
            </a:p>
          </p:txBody>
        </p:sp>
        <p:pic>
          <p:nvPicPr>
            <p:cNvPr id="23" name="Picture 6" descr="A blue line drawing of a house&#10;&#10;Description automatically generated">
              <a:extLst>
                <a:ext uri="{FF2B5EF4-FFF2-40B4-BE49-F238E27FC236}">
                  <a16:creationId xmlns:a16="http://schemas.microsoft.com/office/drawing/2014/main" id="{2ABE6AE8-E8DE-8447-16C5-0585148D3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9310" y="3300761"/>
              <a:ext cx="1727069" cy="1358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650C71-EBF3-A7F9-6E09-841C63CBC5A9}"/>
                </a:ext>
              </a:extLst>
            </p:cNvPr>
            <p:cNvSpPr txBox="1"/>
            <p:nvPr/>
          </p:nvSpPr>
          <p:spPr>
            <a:xfrm>
              <a:off x="6617874" y="649813"/>
              <a:ext cx="55741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u="none" strike="noStrike" dirty="0">
                  <a:solidFill>
                    <a:srgbClr val="15235F"/>
                  </a:solidFill>
                  <a:effectLst/>
                </a:rPr>
                <a:t>Circular Economy of </a:t>
              </a:r>
            </a:p>
            <a:p>
              <a:pPr algn="ctr"/>
              <a:r>
                <a:rPr lang="en-US" sz="2400" b="1" i="0" u="none" strike="noStrike" dirty="0">
                  <a:solidFill>
                    <a:srgbClr val="15235F"/>
                  </a:solidFill>
                  <a:effectLst/>
                </a:rPr>
                <a:t>Dairy Farms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4083FF-3CCC-2073-5790-9CFFE25B83FA}"/>
              </a:ext>
            </a:extLst>
          </p:cNvPr>
          <p:cNvSpPr txBox="1"/>
          <p:nvPr/>
        </p:nvSpPr>
        <p:spPr>
          <a:xfrm>
            <a:off x="1" y="6618751"/>
            <a:ext cx="121919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dirty="0">
                <a:solidFill>
                  <a:srgbClr val="3F3F3F"/>
                </a:solidFill>
              </a:rPr>
              <a:t>Bowles et al. 2020. </a:t>
            </a:r>
            <a:r>
              <a:rPr lang="en-CA" sz="900" b="0" i="0" u="none" strike="noStrike" dirty="0">
                <a:solidFill>
                  <a:srgbClr val="1F1F1F"/>
                </a:solidFill>
                <a:effectLst/>
              </a:rPr>
              <a:t>Long-Term Evidence Shows that Crop-Rotation Diversification Increases Agricultural Resilience to Adverse Growing Conditions in North America</a:t>
            </a:r>
            <a:r>
              <a:rPr lang="en-CA" sz="900" dirty="0">
                <a:solidFill>
                  <a:srgbClr val="3F3F3F"/>
                </a:solidFill>
              </a:rPr>
              <a:t>. One Earth. https://</a:t>
            </a:r>
            <a:r>
              <a:rPr lang="en-CA" sz="900" dirty="0" err="1">
                <a:solidFill>
                  <a:srgbClr val="3F3F3F"/>
                </a:solidFill>
              </a:rPr>
              <a:t>doi.org</a:t>
            </a:r>
            <a:r>
              <a:rPr lang="en-CA" sz="900" dirty="0">
                <a:solidFill>
                  <a:srgbClr val="3F3F3F"/>
                </a:solidFill>
              </a:rPr>
              <a:t>/10.1016/j.oneear.2020.02.007.</a:t>
            </a:r>
            <a:endParaRPr lang="en-US" sz="900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90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1254A8C-3834-4161-82D5-7364ED0B6504}"/>
              </a:ext>
            </a:extLst>
          </p:cNvPr>
          <p:cNvSpPr/>
          <p:nvPr/>
        </p:nvSpPr>
        <p:spPr>
          <a:xfrm>
            <a:off x="1042645" y="1500026"/>
            <a:ext cx="10106707" cy="4928128"/>
          </a:xfrm>
          <a:prstGeom prst="rect">
            <a:avLst/>
          </a:prstGeom>
          <a:solidFill>
            <a:srgbClr val="BFC4D9">
              <a:alpha val="30196"/>
            </a:srgb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29846"/>
            <a:ext cx="11186160" cy="1117600"/>
          </a:xfrm>
        </p:spPr>
        <p:txBody>
          <a:bodyPr anchor="ctr">
            <a:normAutofit/>
          </a:bodyPr>
          <a:lstStyle/>
          <a:p>
            <a:r>
              <a:rPr lang="en-US" cap="all" dirty="0"/>
              <a:t>Feed Production and Sustainability</a:t>
            </a:r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E7C6E91-CABB-0F4B-7091-73155AA4F12C}"/>
              </a:ext>
            </a:extLst>
          </p:cNvPr>
          <p:cNvSpPr txBox="1">
            <a:spLocks/>
          </p:cNvSpPr>
          <p:nvPr/>
        </p:nvSpPr>
        <p:spPr>
          <a:xfrm>
            <a:off x="1042647" y="1586139"/>
            <a:ext cx="10106708" cy="94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15235F"/>
                </a:solidFill>
              </a:rPr>
              <a:t>Feed Management's Impact on a 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15235F"/>
                </a:solidFill>
              </a:rPr>
              <a:t>Farm's Environmental Footprint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980D1A-3C1C-6C31-6B01-4AA6A96A0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449579"/>
              </p:ext>
            </p:extLst>
          </p:nvPr>
        </p:nvGraphicFramePr>
        <p:xfrm>
          <a:off x="1781770" y="2793265"/>
          <a:ext cx="8528086" cy="34777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3928">
                  <a:extLst>
                    <a:ext uri="{9D8B030D-6E8A-4147-A177-3AD203B41FA5}">
                      <a16:colId xmlns:a16="http://schemas.microsoft.com/office/drawing/2014/main" val="4011133584"/>
                    </a:ext>
                  </a:extLst>
                </a:gridCol>
                <a:gridCol w="7854158">
                  <a:extLst>
                    <a:ext uri="{9D8B030D-6E8A-4147-A177-3AD203B41FA5}">
                      <a16:colId xmlns:a16="http://schemas.microsoft.com/office/drawing/2014/main" val="5812736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DM Sans 14pt" pitchFamily="2" charset="0"/>
                        </a:rPr>
                        <a:t>1.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Animal health and production</a:t>
                      </a:r>
                      <a:endParaRPr lang="en-US" sz="2400" dirty="0">
                        <a:latin typeface="DM Sans 14pt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803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DM Sans 14pt" pitchFamily="2" charset="0"/>
                        </a:rPr>
                        <a:t>2.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Enteric methane emissions</a:t>
                      </a:r>
                      <a:endParaRPr lang="en-US" sz="2400" dirty="0">
                        <a:latin typeface="DM Sans 14pt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6463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DM Sans 14pt" pitchFamily="2" charset="0"/>
                        </a:rPr>
                        <a:t>3.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Acres under cultivation for animal feed production</a:t>
                      </a:r>
                      <a:endParaRPr lang="en-US" sz="2400" dirty="0">
                        <a:latin typeface="DM Sans 14pt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1438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DM Sans 14pt" pitchFamily="2" charset="0"/>
                        </a:rPr>
                        <a:t>4.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Required feed purchases and trucking</a:t>
                      </a:r>
                      <a:endParaRPr lang="en-US" sz="2400" dirty="0">
                        <a:latin typeface="DM Sans 14pt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8956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DM Sans 14pt" pitchFamily="2" charset="0"/>
                        </a:rPr>
                        <a:t>5.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Potential impact on local waterways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DM Sans 14pt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410961"/>
                  </a:ext>
                </a:extLst>
              </a:tr>
            </a:tbl>
          </a:graphicData>
        </a:graphic>
      </p:graphicFrame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15AC10CF-EDB3-3371-238D-7B4FB7BF3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9042" y="2778540"/>
            <a:ext cx="819789" cy="819789"/>
          </a:xfrm>
          <a:prstGeom prst="rect">
            <a:avLst/>
          </a:prstGeom>
        </p:spPr>
      </p:pic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C47E6099-EA7C-F9A1-D6C2-3386413FA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9041" y="3357085"/>
            <a:ext cx="819789" cy="819789"/>
          </a:xfrm>
          <a:prstGeom prst="rect">
            <a:avLst/>
          </a:prstGeom>
        </p:spPr>
      </p:pic>
      <p:pic>
        <p:nvPicPr>
          <p:cNvPr id="10" name="Graphic 9" descr="Checkbox Checked with solid fill">
            <a:extLst>
              <a:ext uri="{FF2B5EF4-FFF2-40B4-BE49-F238E27FC236}">
                <a16:creationId xmlns:a16="http://schemas.microsoft.com/office/drawing/2014/main" id="{F5905A53-D702-0F99-A653-2FFB56CCB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9041" y="3953985"/>
            <a:ext cx="819789" cy="819789"/>
          </a:xfrm>
          <a:prstGeom prst="rect">
            <a:avLst/>
          </a:prstGeom>
        </p:spPr>
      </p:pic>
      <p:pic>
        <p:nvPicPr>
          <p:cNvPr id="12" name="Graphic 11" descr="Checkbox Checked with solid fill">
            <a:extLst>
              <a:ext uri="{FF2B5EF4-FFF2-40B4-BE49-F238E27FC236}">
                <a16:creationId xmlns:a16="http://schemas.microsoft.com/office/drawing/2014/main" id="{5D1AD312-6802-C9E6-D340-84C89198E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9041" y="4538185"/>
            <a:ext cx="819789" cy="819789"/>
          </a:xfrm>
          <a:prstGeom prst="rect">
            <a:avLst/>
          </a:prstGeom>
        </p:spPr>
      </p:pic>
      <p:pic>
        <p:nvPicPr>
          <p:cNvPr id="13" name="Graphic 12" descr="Checkbox Checked with solid fill">
            <a:extLst>
              <a:ext uri="{FF2B5EF4-FFF2-40B4-BE49-F238E27FC236}">
                <a16:creationId xmlns:a16="http://schemas.microsoft.com/office/drawing/2014/main" id="{72F6375C-787C-04D4-9ADA-233E74F88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9041" y="5135085"/>
            <a:ext cx="819789" cy="81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19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2C3EA7-DAF4-F6CA-C91F-5D3818447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 Shrink Basics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DDBD64-6C5E-F600-8045-BBFBB4A7C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41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032C5E-510C-4A0D-448F-A51969BAB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32547"/>
            <a:ext cx="5181600" cy="4812632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dirty="0"/>
              <a:t>Shrink, or shrinkage, refers to the loss of feed that doesn’t have an economic return</a:t>
            </a:r>
          </a:p>
          <a:p>
            <a:pPr marL="342900" indent="-342900">
              <a:lnSpc>
                <a:spcPct val="100000"/>
              </a:lnSpc>
            </a:pPr>
            <a:r>
              <a:rPr lang="en-US" dirty="0"/>
              <a:t>It includes the direct loss of feed quantity and the indirect loss of feed quality</a:t>
            </a:r>
          </a:p>
          <a:p>
            <a:pPr marL="342900" indent="-342900">
              <a:lnSpc>
                <a:spcPct val="100000"/>
              </a:lnSpc>
            </a:pPr>
            <a:r>
              <a:rPr lang="en-US" dirty="0"/>
              <a:t>Shrink can happen during harvest, storage, handling, or </a:t>
            </a:r>
            <a:r>
              <a:rPr lang="en-US" dirty="0" err="1"/>
              <a:t>feedout</a:t>
            </a:r>
            <a:endParaRPr lang="en-US" dirty="0"/>
          </a:p>
          <a:p>
            <a:pPr marL="342900" indent="-342900"/>
            <a:r>
              <a:rPr lang="en-US" dirty="0"/>
              <a:t>Minimizing shrink and poor quality is essential to reduce resource use and costs</a:t>
            </a:r>
          </a:p>
          <a:p>
            <a:pPr marL="342900" indent="-342900"/>
            <a:endParaRPr lang="en-US" sz="3200" b="0" i="0" dirty="0">
              <a:solidFill>
                <a:srgbClr val="1F1F1F"/>
              </a:solidFill>
              <a:effectLst/>
              <a:highlight>
                <a:srgbClr val="FFFFFF"/>
              </a:highlight>
              <a:latin typeface="DM Sans 14pt" pitchFamily="2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What is feed Shrink</a:t>
            </a:r>
            <a:r>
              <a:rPr lang="en-US" dirty="0"/>
              <a:t>?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 descr="A large dirt mound in a field&#10;&#10;Description automatically generated">
            <a:extLst>
              <a:ext uri="{FF2B5EF4-FFF2-40B4-BE49-F238E27FC236}">
                <a16:creationId xmlns:a16="http://schemas.microsoft.com/office/drawing/2014/main" id="{3166CCF6-330C-405D-D4AD-134015376B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30076"/>
          <a:stretch/>
        </p:blipFill>
        <p:spPr>
          <a:xfrm>
            <a:off x="6712527" y="0"/>
            <a:ext cx="5479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5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Aptos ExtraBo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7E8F0C3601E946B0A37AA7C49D48AD" ma:contentTypeVersion="15" ma:contentTypeDescription="Create a new document." ma:contentTypeScope="" ma:versionID="1668bb297f17ea272f352da0ec09b63f">
  <xsd:schema xmlns:xsd="http://www.w3.org/2001/XMLSchema" xmlns:xs="http://www.w3.org/2001/XMLSchema" xmlns:p="http://schemas.microsoft.com/office/2006/metadata/properties" xmlns:ns2="200bb5aa-24da-4197-8ff1-9c3fc5df26ab" xmlns:ns3="601f9a13-8767-44f0-bb39-e04efc86c65f" targetNamespace="http://schemas.microsoft.com/office/2006/metadata/properties" ma:root="true" ma:fieldsID="cb9d4eddb2e0294b3b3b9fc61af84680" ns2:_="" ns3:_="">
    <xsd:import namespace="200bb5aa-24da-4197-8ff1-9c3fc5df26ab"/>
    <xsd:import namespace="601f9a13-8767-44f0-bb39-e04efc86c6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0bb5aa-24da-4197-8ff1-9c3fc5df26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f34ef8f-05f6-4be7-bce8-e0a45587ff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f9a13-8767-44f0-bb39-e04efc86c65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fc5421b-903b-4898-8b68-8821218ce223}" ma:internalName="TaxCatchAll" ma:showField="CatchAllData" ma:web="601f9a13-8767-44f0-bb39-e04efc86c6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D3D873-C4D7-42B2-ABA8-61CFAF28BF72}"/>
</file>

<file path=customXml/itemProps2.xml><?xml version="1.0" encoding="utf-8"?>
<ds:datastoreItem xmlns:ds="http://schemas.openxmlformats.org/officeDocument/2006/customXml" ds:itemID="{BC351A00-5DFF-4331-8429-C746AD08B737}"/>
</file>

<file path=docProps/app.xml><?xml version="1.0" encoding="utf-8"?>
<Properties xmlns="http://schemas.openxmlformats.org/officeDocument/2006/extended-properties" xmlns:vt="http://schemas.openxmlformats.org/officeDocument/2006/docPropsVTypes">
  <TotalTime>34573</TotalTime>
  <Words>1572</Words>
  <Application>Microsoft Office PowerPoint</Application>
  <PresentationFormat>Widescreen</PresentationFormat>
  <Paragraphs>245</Paragraphs>
  <Slides>31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Aptos</vt:lpstr>
      <vt:lpstr>Aptos ExtraBold</vt:lpstr>
      <vt:lpstr>Arial</vt:lpstr>
      <vt:lpstr>Calibri</vt:lpstr>
      <vt:lpstr>Courier New</vt:lpstr>
      <vt:lpstr>DM Sans 14pt</vt:lpstr>
      <vt:lpstr>ElsevierGulliver</vt:lpstr>
      <vt:lpstr>open_sansregular</vt:lpstr>
      <vt:lpstr>Roboto</vt:lpstr>
      <vt:lpstr>Wingdings</vt:lpstr>
      <vt:lpstr>Office Theme</vt:lpstr>
      <vt:lpstr>Feed Management: Enhancing Sustainability by Reducing Feed Loss </vt:lpstr>
      <vt:lpstr>OBJECTIVES</vt:lpstr>
      <vt:lpstr>AGENDA</vt:lpstr>
      <vt:lpstr>How is Feed Production Related to Sustainability?</vt:lpstr>
      <vt:lpstr>Feed Production and  Sustainability</vt:lpstr>
      <vt:lpstr>Feed Production and  SUSTAINABILITY</vt:lpstr>
      <vt:lpstr>Feed Production and Sustainability</vt:lpstr>
      <vt:lpstr>Feed Shrink Basics</vt:lpstr>
      <vt:lpstr>What is feed Shrink?</vt:lpstr>
      <vt:lpstr>What is feed Shrink?</vt:lpstr>
      <vt:lpstr>Shrink Impacts on Acreage Needed</vt:lpstr>
      <vt:lpstr>PRO-DAIRY Forage Acreage Needs Calculator Example</vt:lpstr>
      <vt:lpstr>PRO-DAIRY Forage Acreage Needs Calculator Example</vt:lpstr>
      <vt:lpstr>Forage Quality</vt:lpstr>
      <vt:lpstr>What is High-Quality Forage and Why is it Important?</vt:lpstr>
      <vt:lpstr>What is High Quality Forage and Why is it Important?</vt:lpstr>
      <vt:lpstr>Managing Forage Quality &amp; Feed Systems</vt:lpstr>
      <vt:lpstr>Feed Loss Reducing Opportunities</vt:lpstr>
      <vt:lpstr>1. Forage Harvest</vt:lpstr>
      <vt:lpstr>1. Forage Harvest</vt:lpstr>
      <vt:lpstr>1. Forage Harvest</vt:lpstr>
      <vt:lpstr>2. Forage Storage</vt:lpstr>
      <vt:lpstr>PowerPoint Presentation</vt:lpstr>
      <vt:lpstr>2. Forage Storage</vt:lpstr>
      <vt:lpstr>2. Forage Storage</vt:lpstr>
      <vt:lpstr>3. Feed Systems and Feedout</vt:lpstr>
      <vt:lpstr>3. Feed Systems and Feedout</vt:lpstr>
      <vt:lpstr>3. Feed Systems and Feedout</vt:lpstr>
      <vt:lpstr>3. Feed Systems and Feedout</vt:lpstr>
      <vt:lpstr>Conclusion</vt:lpstr>
      <vt:lpstr>KEY TAKEAWAYS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Funding for Dairy Conservation Practices</dc:title>
  <dc:subject/>
  <dc:creator>Hilshey, Bridgett</dc:creator>
  <cp:keywords/>
  <dc:description/>
  <cp:lastModifiedBy>Lisa McClintock</cp:lastModifiedBy>
  <cp:revision>92</cp:revision>
  <dcterms:created xsi:type="dcterms:W3CDTF">2024-03-14T20:10:15Z</dcterms:created>
  <dcterms:modified xsi:type="dcterms:W3CDTF">2024-09-25T19:17:44Z</dcterms:modified>
  <cp:category/>
</cp:coreProperties>
</file>